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134803954" r:id="rId3"/>
    <p:sldId id="424" r:id="rId4"/>
    <p:sldId id="430" r:id="rId5"/>
    <p:sldId id="263" r:id="rId6"/>
    <p:sldId id="2134803957" r:id="rId7"/>
    <p:sldId id="296" r:id="rId8"/>
    <p:sldId id="297" r:id="rId9"/>
    <p:sldId id="298" r:id="rId10"/>
    <p:sldId id="299" r:id="rId11"/>
    <p:sldId id="2134803952" r:id="rId12"/>
    <p:sldId id="268" r:id="rId13"/>
    <p:sldId id="265" r:id="rId14"/>
    <p:sldId id="2134803958" r:id="rId15"/>
    <p:sldId id="29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640"/>
    <p:restoredTop sz="95946"/>
  </p:normalViewPr>
  <p:slideViewPr>
    <p:cSldViewPr snapToGrid="0">
      <p:cViewPr varScale="1">
        <p:scale>
          <a:sx n="103" d="100"/>
          <a:sy n="103" d="100"/>
        </p:scale>
        <p:origin x="176" y="3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4DBA49-2F06-D945-A68D-17427261410D}" type="datetimeFigureOut">
              <a:rPr lang="en-US" smtClean="0"/>
              <a:t>2/22/23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C05C3E-1EEA-7048-A63D-F6F37EAC22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9847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7281F5B-336B-164F-BA82-081BA2F66440}" type="slidenum">
              <a:rPr lang="en-US" sz="1200"/>
              <a:pPr/>
              <a:t>2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4396362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83970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A majority of climate scientists seem to support the IPCC perspective, with recent surveys of scientists suggesting 52-85% of climate scientists agree with the IPCC.  </a:t>
            </a:r>
          </a:p>
        </p:txBody>
      </p:sp>
      <p:sp>
        <p:nvSpPr>
          <p:cNvPr id="8397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A35ADBE-D7CD-FC49-9E93-78EC138B2B89}" type="slidenum">
              <a:rPr lang="en-US" sz="1200"/>
              <a:pPr/>
              <a:t>3</a:t>
            </a:fld>
            <a:endParaRPr 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D1328C6-F51C-CF47-85BE-3C8E88AD64AC}" type="slidenum">
              <a:rPr lang="en-US" sz="1200"/>
              <a:pPr/>
              <a:t>4</a:t>
            </a:fld>
            <a:endParaRPr lang="en-US" sz="1200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83BF1-E1F2-5547-B49E-ED8E8ABFCE8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4165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6CD56-A586-AB6C-52A3-828E0F6CF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A59940-8C39-5D2A-B3C8-6CB98C9C8D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28C1FB-F919-5293-8C06-1FFF82AA8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B3637-3B90-0645-BAC8-72D46D4D48C3}" type="datetimeFigureOut">
              <a:rPr lang="en-US" smtClean="0"/>
              <a:t>2/22/23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4DC5FA-F035-BEA1-6E6E-1C1868BCC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7215FE-F9F8-5718-8AA6-85CDFBDDA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531D3-22E2-154D-B32F-389AF2B061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6052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FC2479-CDD5-2B11-6853-0FA2C13A4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9D241C-3321-89DD-F64F-8E8BA6D05A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4C865C-A6C1-8B80-DEFD-225EE24B5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B3637-3B90-0645-BAC8-72D46D4D48C3}" type="datetimeFigureOut">
              <a:rPr lang="en-US" smtClean="0"/>
              <a:t>2/22/23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8D141-5758-76D2-377F-E46AAB0D1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F7528F-CEB8-BE37-ADE6-3F2FAD236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531D3-22E2-154D-B32F-389AF2B061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066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C42DCA0-55D3-45A0-459F-743E863AB3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04E4DC-E43C-765E-5B49-75C18C34DA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25C1AF-E020-FA40-6335-BED89EC6B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B3637-3B90-0645-BAC8-72D46D4D48C3}" type="datetimeFigureOut">
              <a:rPr lang="en-US" smtClean="0"/>
              <a:t>2/22/23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ECDE9E-CA63-E13C-9A94-CFD0028D2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EB7AA6-7C85-24A2-B8AA-CCA8835B5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531D3-22E2-154D-B32F-389AF2B061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903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2A79B-EE8A-99BB-151A-C053A562A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4616C3-08E5-B098-6C12-1066682939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AE78FD-EBD2-C3D3-9255-1943F37241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B3637-3B90-0645-BAC8-72D46D4D48C3}" type="datetimeFigureOut">
              <a:rPr lang="en-US" smtClean="0"/>
              <a:t>2/22/23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F5BE2D-1307-F3B4-1FBB-46342A86A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FD4533-8449-94F9-6CB9-22FCFDC14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531D3-22E2-154D-B32F-389AF2B061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006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B5157-24DB-A55D-4777-659A655C2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9E011D-0C24-D19F-35BD-4F04649660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1A9AB3-4796-240B-6D25-6C394BEA2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B3637-3B90-0645-BAC8-72D46D4D48C3}" type="datetimeFigureOut">
              <a:rPr lang="en-US" smtClean="0"/>
              <a:t>2/22/23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A9463-2874-7CAB-3204-7DB43F414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CA278-6D1A-E983-385A-94001F62B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531D3-22E2-154D-B32F-389AF2B061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587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2A9E9-0C48-5891-1B2C-600DF9507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C146A1-7C7D-B4F4-547E-391E265433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0C39CA-0F5A-DF76-CB49-342D9B7116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91CC15-8C36-16AB-E563-9D867347B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B3637-3B90-0645-BAC8-72D46D4D48C3}" type="datetimeFigureOut">
              <a:rPr lang="en-US" smtClean="0"/>
              <a:t>2/22/23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DD8734-F0F9-E270-043F-A7839DBF3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DBBAE6-69F7-C8B0-538D-72E4C4C6D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531D3-22E2-154D-B32F-389AF2B061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767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49B49-8711-8206-4088-57360BBAC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6B774B-1074-F090-1F4B-5C872E3576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B72A79-1C05-7774-DEDE-26DF318EB8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7087E6-D36A-92A0-BAE0-FF7EDA610F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C80DB3-7572-F675-9904-881B734B50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0B875A-DF4E-551D-E4F6-7453F0866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B3637-3B90-0645-BAC8-72D46D4D48C3}" type="datetimeFigureOut">
              <a:rPr lang="en-US" smtClean="0"/>
              <a:t>2/22/23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FC4043-8FB8-B87B-DC72-42915C911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70A765-5068-11A8-9F69-460C8B97C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531D3-22E2-154D-B32F-389AF2B061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1418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A04ED-4FE2-AED5-CA20-2B055228D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FC9549-9F6E-55C5-FF7D-7F387E670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B3637-3B90-0645-BAC8-72D46D4D48C3}" type="datetimeFigureOut">
              <a:rPr lang="en-US" smtClean="0"/>
              <a:t>2/22/23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1544C4-8579-FC05-E14B-3A40FCA0C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E2EA59-A2FB-FEA2-B02C-0C5D83329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531D3-22E2-154D-B32F-389AF2B061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627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6FA80E-FD38-FB60-1CCD-56AE62FC6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B3637-3B90-0645-BAC8-72D46D4D48C3}" type="datetimeFigureOut">
              <a:rPr lang="en-US" smtClean="0"/>
              <a:t>2/22/23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376D84-F696-C423-6705-C204FEEB9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14D961-6834-6446-326D-0A996233C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531D3-22E2-154D-B32F-389AF2B061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796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8A1E6-6CFE-4B7D-F9A5-A2FBB8620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6AA9EB-0729-9688-5E77-CE97A51EF1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8DD79D-7B31-5F69-97AD-C7DE0F0850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B1EBCA-CDDD-4896-339A-7CA6C5EB58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B3637-3B90-0645-BAC8-72D46D4D48C3}" type="datetimeFigureOut">
              <a:rPr lang="en-US" smtClean="0"/>
              <a:t>2/22/23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558986-B9F0-9E26-F61A-F0463D035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3D9820-CFB2-D7E1-F9C1-E42BA7290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531D3-22E2-154D-B32F-389AF2B061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421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BD0F7-1C27-D95F-FF89-576AD9FFB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3C9A103-4047-47A0-F6DE-B9FA9760B4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2C7A54-3BE8-BF69-781D-6E9C1A0D9D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5BE1BD-EE43-EB45-DAB4-9E7BD19EB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B3637-3B90-0645-BAC8-72D46D4D48C3}" type="datetimeFigureOut">
              <a:rPr lang="en-US" smtClean="0"/>
              <a:t>2/22/23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557726-9ED6-D978-8344-F9A2AB625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EA8709-CA3A-8095-F584-C00E92D91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531D3-22E2-154D-B32F-389AF2B061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95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E67C67-DC09-0D29-68A4-B1150543B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95CF4-9E57-9675-F927-1CE95F40B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11FF43-D97C-2468-921B-9D55A7D897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BB3637-3B90-0645-BAC8-72D46D4D48C3}" type="datetimeFigureOut">
              <a:rPr lang="en-US" smtClean="0"/>
              <a:t>2/22/23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A8AD60-9882-1B1A-4EA8-6BFBFAD908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A12AA9-21D9-BACC-75C6-2DD579F6E1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C531D3-22E2-154D-B32F-389AF2B061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989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4.png"/><Relationship Id="rId4" Type="http://schemas.openxmlformats.org/officeDocument/2006/relationships/image" Target="../media/image1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7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hyperlink" Target="http://judithcurry.com/" TargetMode="External"/><Relationship Id="rId5" Type="http://schemas.openxmlformats.org/officeDocument/2006/relationships/image" Target="../media/image16.png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12485D1-E1A4-25A2-918A-9841187CFA5D}"/>
              </a:ext>
            </a:extLst>
          </p:cNvPr>
          <p:cNvSpPr txBox="1"/>
          <p:nvPr/>
        </p:nvSpPr>
        <p:spPr>
          <a:xfrm>
            <a:off x="172510" y="322377"/>
            <a:ext cx="78831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chemeClr val="accent1">
                    <a:lumMod val="75000"/>
                  </a:schemeClr>
                </a:solidFill>
              </a:rPr>
              <a:t>Climate Uncertainty &amp; Risk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5C3B70-D577-D4DD-11BC-2D65FCC98B2F}"/>
              </a:ext>
            </a:extLst>
          </p:cNvPr>
          <p:cNvSpPr txBox="1"/>
          <p:nvPr/>
        </p:nvSpPr>
        <p:spPr>
          <a:xfrm>
            <a:off x="8821600" y="1620373"/>
            <a:ext cx="2864502" cy="33436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Judith Curry</a:t>
            </a:r>
          </a:p>
          <a:p>
            <a:pPr algn="ctr"/>
            <a:endParaRPr lang="en-US" dirty="0">
              <a:solidFill>
                <a:srgbClr val="002060"/>
              </a:solidFill>
            </a:endParaRPr>
          </a:p>
          <a:p>
            <a:pPr algn="ctr">
              <a:lnSpc>
                <a:spcPct val="80000"/>
              </a:lnSpc>
            </a:pPr>
            <a:r>
              <a:rPr lang="en-US" sz="2400" dirty="0">
                <a:solidFill>
                  <a:srgbClr val="002060"/>
                </a:solidFill>
              </a:rPr>
              <a:t>Georgia Institute </a:t>
            </a:r>
          </a:p>
          <a:p>
            <a:pPr algn="ctr">
              <a:lnSpc>
                <a:spcPct val="80000"/>
              </a:lnSpc>
            </a:pPr>
            <a:r>
              <a:rPr lang="en-US" sz="2400" dirty="0">
                <a:solidFill>
                  <a:srgbClr val="002060"/>
                </a:solidFill>
              </a:rPr>
              <a:t>of Technology</a:t>
            </a:r>
          </a:p>
          <a:p>
            <a:pPr algn="ctr"/>
            <a:endParaRPr lang="en-US" dirty="0">
              <a:solidFill>
                <a:srgbClr val="002060"/>
              </a:solidFill>
            </a:endParaRPr>
          </a:p>
          <a:p>
            <a:pPr algn="ctr"/>
            <a:endParaRPr lang="en-US" dirty="0">
              <a:solidFill>
                <a:srgbClr val="002060"/>
              </a:solidFill>
            </a:endParaRPr>
          </a:p>
          <a:p>
            <a:pPr algn="ctr"/>
            <a:endParaRPr lang="en-US" dirty="0">
              <a:solidFill>
                <a:srgbClr val="002060"/>
              </a:solidFill>
            </a:endParaRPr>
          </a:p>
          <a:p>
            <a:pPr algn="ctr"/>
            <a:endParaRPr lang="en-US" dirty="0">
              <a:solidFill>
                <a:srgbClr val="002060"/>
              </a:solidFill>
            </a:endParaRPr>
          </a:p>
          <a:p>
            <a:pPr algn="ctr"/>
            <a:endParaRPr lang="en-US" sz="800" dirty="0">
              <a:solidFill>
                <a:srgbClr val="002060"/>
              </a:solidFill>
            </a:endParaRPr>
          </a:p>
          <a:p>
            <a:pPr algn="ctr">
              <a:lnSpc>
                <a:spcPct val="80000"/>
              </a:lnSpc>
            </a:pPr>
            <a:r>
              <a:rPr lang="en-US" sz="2400" dirty="0">
                <a:solidFill>
                  <a:srgbClr val="002060"/>
                </a:solidFill>
              </a:rPr>
              <a:t>Climate Forecast </a:t>
            </a:r>
          </a:p>
          <a:p>
            <a:pPr algn="ctr">
              <a:lnSpc>
                <a:spcPct val="80000"/>
              </a:lnSpc>
            </a:pPr>
            <a:r>
              <a:rPr lang="en-US" sz="2400" dirty="0">
                <a:solidFill>
                  <a:srgbClr val="002060"/>
                </a:solidFill>
              </a:rPr>
              <a:t>Applications Network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FFAE75C-34F8-8457-D390-89F25A5ACB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4076" y="4927677"/>
            <a:ext cx="686219" cy="84943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6CB6C39-7E55-4E0D-6CB4-8295077FCA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61727" y="3132703"/>
            <a:ext cx="817671" cy="71643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098B579-CAA3-5994-7A0D-F9CCBA70EEB4}"/>
              </a:ext>
            </a:extLst>
          </p:cNvPr>
          <p:cNvSpPr txBox="1"/>
          <p:nvPr/>
        </p:nvSpPr>
        <p:spPr>
          <a:xfrm>
            <a:off x="7629100" y="6005027"/>
            <a:ext cx="1774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taichihealth.com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6FF0E0BC-4116-84C4-5E73-46D0FAC8CF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65938"/>
            <a:ext cx="7883120" cy="5248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BB3105D-C7B1-6A31-F8BB-5E5097E367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339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13"/>
    </mc:Choice>
    <mc:Fallback>
      <p:transition spd="slow" advTm="58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4CEB4CE-812E-755D-2569-24BE6C169F0B}"/>
              </a:ext>
            </a:extLst>
          </p:cNvPr>
          <p:cNvSpPr txBox="1"/>
          <p:nvPr/>
        </p:nvSpPr>
        <p:spPr>
          <a:xfrm>
            <a:off x="1025611" y="1322183"/>
            <a:ext cx="10046043" cy="210826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“The current thinking and approaches have been shown to lack scientific </a:t>
            </a:r>
            <a:r>
              <a:rPr lang="en-US" sz="2400" dirty="0" err="1"/>
              <a:t>rigour</a:t>
            </a:r>
            <a:r>
              <a:rPr lang="en-US" sz="2400" dirty="0"/>
              <a:t>, the consequence being that climate change risk and uncertainties are poorly presented. The climate change field needs to strengthen its risk science basis, to improve the current situation.” </a:t>
            </a:r>
          </a:p>
          <a:p>
            <a:endParaRPr lang="en-US" sz="1100" dirty="0"/>
          </a:p>
          <a:p>
            <a:r>
              <a:rPr lang="en-US" sz="2400" dirty="0"/>
              <a:t>- risk scientist </a:t>
            </a:r>
            <a:r>
              <a:rPr lang="en-US" sz="2400" dirty="0" err="1"/>
              <a:t>Terje</a:t>
            </a:r>
            <a:r>
              <a:rPr lang="en-US" sz="2400" dirty="0"/>
              <a:t> </a:t>
            </a:r>
            <a:r>
              <a:rPr lang="en-US" sz="2400" dirty="0" err="1"/>
              <a:t>Aven</a:t>
            </a:r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3EE521-80A7-9427-F72C-98193A639EC4}"/>
              </a:ext>
            </a:extLst>
          </p:cNvPr>
          <p:cNvSpPr txBox="1"/>
          <p:nvPr/>
        </p:nvSpPr>
        <p:spPr>
          <a:xfrm>
            <a:off x="1087392" y="3707035"/>
            <a:ext cx="9984262" cy="17389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“The global climate change debate has gone badly wrong. Many mainstream </a:t>
            </a:r>
          </a:p>
          <a:p>
            <a:r>
              <a:rPr lang="en-US" sz="2400" dirty="0"/>
              <a:t>environmentalists are arguing for the wrong actions and for the wrong reasons, and so long as they continue to do so they put all our futures in jeopardy.” </a:t>
            </a:r>
          </a:p>
          <a:p>
            <a:endParaRPr lang="en-US" sz="1100" dirty="0"/>
          </a:p>
          <a:p>
            <a:r>
              <a:rPr lang="en-US" sz="2400" dirty="0"/>
              <a:t>– philosopher Thomas Wells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B9469A-F0B8-C7F2-C4ED-1024D5C0C0E7}"/>
              </a:ext>
            </a:extLst>
          </p:cNvPr>
          <p:cNvSpPr txBox="1"/>
          <p:nvPr/>
        </p:nvSpPr>
        <p:spPr>
          <a:xfrm>
            <a:off x="2434262" y="234778"/>
            <a:ext cx="74792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We have mischaracterized climate risk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371BE7C-8D0C-D669-45B1-251A4EFAE8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899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373"/>
    </mc:Choice>
    <mc:Fallback>
      <p:transition spd="slow" advTm="603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>
            <a:extLst>
              <a:ext uri="{FF2B5EF4-FFF2-40B4-BE49-F238E27FC236}">
                <a16:creationId xmlns:a16="http://schemas.microsoft.com/office/drawing/2014/main" id="{7601EE76-E12F-1D4E-A10C-A2CCCCB5CF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3456" y="24450"/>
            <a:ext cx="842570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Problems with mixing politics and science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AB2488-4101-3E4D-93CE-99F9F6DF9A04}"/>
              </a:ext>
            </a:extLst>
          </p:cNvPr>
          <p:cNvSpPr txBox="1"/>
          <p:nvPr/>
        </p:nvSpPr>
        <p:spPr>
          <a:xfrm>
            <a:off x="1124446" y="630184"/>
            <a:ext cx="10107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"What you get when mix politics with science is . . . just politics, unfortunately.”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EC57D4-F9F8-6D46-8596-1F1A5AD86738}"/>
              </a:ext>
            </a:extLst>
          </p:cNvPr>
          <p:cNvSpPr txBox="1"/>
          <p:nvPr/>
        </p:nvSpPr>
        <p:spPr>
          <a:xfrm>
            <a:off x="172995" y="1408657"/>
            <a:ext cx="614554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2400" dirty="0"/>
              <a:t>Policy makers misuse science by:</a:t>
            </a:r>
          </a:p>
          <a:p>
            <a:pPr marL="468313" lvl="0" indent="-28416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Using science as a vehicle to avoid 'hot potato' policy issues </a:t>
            </a:r>
          </a:p>
          <a:p>
            <a:pPr marL="468313" lvl="0" indent="-28416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expecting black-and-white answers to complex problems</a:t>
            </a:r>
          </a:p>
          <a:p>
            <a:pPr marL="468313" lvl="0" indent="-28416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demanding scientific arguments for desired policies</a:t>
            </a:r>
          </a:p>
          <a:p>
            <a:pPr marL="468313" indent="-28416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funding a narrow range of projects that supports preferred policies.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 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E7F975-D931-8647-B7C5-F066058AED90}"/>
              </a:ext>
            </a:extLst>
          </p:cNvPr>
          <p:cNvSpPr txBox="1"/>
          <p:nvPr/>
        </p:nvSpPr>
        <p:spPr>
          <a:xfrm>
            <a:off x="6318540" y="1363345"/>
            <a:ext cx="5923005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/>
              <a:t>Scientists misuse policy-relevant science by:</a:t>
            </a:r>
          </a:p>
          <a:p>
            <a:pPr marL="517525" lvl="0" indent="-28416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playing power politics with their expertise</a:t>
            </a:r>
          </a:p>
          <a:p>
            <a:pPr marL="517525" indent="-28416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conflating evidence with expert judgment</a:t>
            </a:r>
          </a:p>
          <a:p>
            <a:pPr marL="517525" indent="-28416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ignoring data and research paths that undermine their political preference</a:t>
            </a:r>
          </a:p>
          <a:p>
            <a:pPr marL="517525" lvl="0" indent="-284163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entangling disputed facts with values</a:t>
            </a:r>
          </a:p>
          <a:p>
            <a:pPr marL="517525" lvl="0" indent="-284163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intimidating scientists whose research interferes with their political agendas</a:t>
            </a:r>
          </a:p>
          <a:p>
            <a:pPr>
              <a:spcAft>
                <a:spcPts val="600"/>
              </a:spcAft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657123-C434-5243-817A-4B32B92131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8268" y="4572000"/>
            <a:ext cx="6873216" cy="2241589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E837221-D0E3-020A-A97A-5DB1C3454F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441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080"/>
    </mc:Choice>
    <mc:Fallback>
      <p:transition spd="slow" advTm="1020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57E678C-F944-25FF-3B89-695A3896A6DD}"/>
              </a:ext>
            </a:extLst>
          </p:cNvPr>
          <p:cNvSpPr txBox="1"/>
          <p:nvPr/>
        </p:nvSpPr>
        <p:spPr>
          <a:xfrm>
            <a:off x="4437529" y="209353"/>
            <a:ext cx="37439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</a:rPr>
              <a:t>Wicked science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730706E-4662-AE03-F8BC-C60806C9D302}"/>
              </a:ext>
            </a:extLst>
          </p:cNvPr>
          <p:cNvSpPr/>
          <p:nvPr/>
        </p:nvSpPr>
        <p:spPr>
          <a:xfrm>
            <a:off x="2048725" y="1221869"/>
            <a:ext cx="5692734" cy="530432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DCEA937-648A-3DFC-7A24-0AD4BD9A61E4}"/>
              </a:ext>
            </a:extLst>
          </p:cNvPr>
          <p:cNvSpPr/>
          <p:nvPr/>
        </p:nvSpPr>
        <p:spPr>
          <a:xfrm>
            <a:off x="4712900" y="1200644"/>
            <a:ext cx="5692734" cy="530432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61A18A-C3ED-8359-181D-2E5B63D6ED56}"/>
              </a:ext>
            </a:extLst>
          </p:cNvPr>
          <p:cNvSpPr txBox="1"/>
          <p:nvPr/>
        </p:nvSpPr>
        <p:spPr>
          <a:xfrm>
            <a:off x="4178522" y="1805663"/>
            <a:ext cx="11384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Science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4C2D6F-50C1-C13C-E960-F04878A2E0FB}"/>
              </a:ext>
            </a:extLst>
          </p:cNvPr>
          <p:cNvSpPr txBox="1"/>
          <p:nvPr/>
        </p:nvSpPr>
        <p:spPr>
          <a:xfrm>
            <a:off x="7259397" y="1796013"/>
            <a:ext cx="10934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Politics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EFF2EC-1815-0DA1-380B-B60A1FBDBD05}"/>
              </a:ext>
            </a:extLst>
          </p:cNvPr>
          <p:cNvSpPr txBox="1"/>
          <p:nvPr/>
        </p:nvSpPr>
        <p:spPr>
          <a:xfrm>
            <a:off x="5615747" y="2050663"/>
            <a:ext cx="11384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Wicked</a:t>
            </a:r>
          </a:p>
          <a:p>
            <a:r>
              <a:rPr lang="en-US" sz="2400" b="1" dirty="0">
                <a:solidFill>
                  <a:srgbClr val="0070C0"/>
                </a:solidFill>
              </a:rPr>
              <a:t>Science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9CC957-956C-F383-A5DA-EE860C879BC5}"/>
              </a:ext>
            </a:extLst>
          </p:cNvPr>
          <p:cNvSpPr txBox="1"/>
          <p:nvPr/>
        </p:nvSpPr>
        <p:spPr>
          <a:xfrm>
            <a:off x="4930921" y="2986309"/>
            <a:ext cx="26260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70C0"/>
                </a:solidFill>
              </a:rPr>
              <a:t>Complexity science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70C0"/>
                </a:solidFill>
              </a:rPr>
              <a:t>Systems thinking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70C0"/>
                </a:solidFill>
              </a:rPr>
              <a:t>Scientific experts + stakeholders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7EC3A7-5312-A56F-6668-80ADC1C5DF37}"/>
              </a:ext>
            </a:extLst>
          </p:cNvPr>
          <p:cNvSpPr txBox="1"/>
          <p:nvPr/>
        </p:nvSpPr>
        <p:spPr>
          <a:xfrm>
            <a:off x="7639221" y="2471969"/>
            <a:ext cx="2870573" cy="290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Control is limited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The future is unknown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Range of policy options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Dissent/disagreement about policy options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Involvement of broad range of stakeholders</a:t>
            </a:r>
          </a:p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1617B0-4405-C5D3-E4A3-19DCC0398496}"/>
              </a:ext>
            </a:extLst>
          </p:cNvPr>
          <p:cNvSpPr txBox="1"/>
          <p:nvPr/>
        </p:nvSpPr>
        <p:spPr>
          <a:xfrm>
            <a:off x="2384397" y="6287306"/>
            <a:ext cx="7772641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dual scientific &amp; political natures of wicked societal problems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B85DFF-A8A7-2660-21E7-E64D587B4B81}"/>
              </a:ext>
            </a:extLst>
          </p:cNvPr>
          <p:cNvSpPr txBox="1"/>
          <p:nvPr/>
        </p:nvSpPr>
        <p:spPr>
          <a:xfrm>
            <a:off x="8715339" y="1111170"/>
            <a:ext cx="22320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>
                <a:solidFill>
                  <a:srgbClr val="FF0000"/>
                </a:solidFill>
              </a:rPr>
              <a:t>avoid scientizing</a:t>
            </a:r>
          </a:p>
          <a:p>
            <a:r>
              <a:rPr lang="en-US" sz="2400" dirty="0">
                <a:solidFill>
                  <a:srgbClr val="FF0000"/>
                </a:solidFill>
              </a:rPr>
              <a:t>           politics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A067151-A039-32A8-579F-CDA27731327A}"/>
              </a:ext>
            </a:extLst>
          </p:cNvPr>
          <p:cNvSpPr txBox="1"/>
          <p:nvPr/>
        </p:nvSpPr>
        <p:spPr>
          <a:xfrm>
            <a:off x="1157468" y="1134320"/>
            <a:ext cx="23326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avoid politicizing </a:t>
            </a:r>
          </a:p>
          <a:p>
            <a:r>
              <a:rPr lang="en-US" sz="2400" dirty="0">
                <a:solidFill>
                  <a:srgbClr val="FF0000"/>
                </a:solidFill>
              </a:rPr>
              <a:t>             science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A7D2F3A-ECDF-DDB2-CD9B-60DDED0BEC85}"/>
              </a:ext>
            </a:extLst>
          </p:cNvPr>
          <p:cNvSpPr txBox="1"/>
          <p:nvPr/>
        </p:nvSpPr>
        <p:spPr>
          <a:xfrm>
            <a:off x="2500111" y="2453841"/>
            <a:ext cx="242903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/>
              <a:t>Transdisciplinary: science, technology, humanities, social sciences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/>
              <a:t>Uncertainty is paramount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/>
              <a:t>Problem framing influenced by stakeholders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6A13C367-3644-830C-643D-7EDFD1E36D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78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325"/>
    </mc:Choice>
    <mc:Fallback>
      <p:transition spd="slow" advTm="1063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1667C4-B7CB-E4EA-D0A2-89E8EC39E4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009" y="503788"/>
            <a:ext cx="3451654" cy="51774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8650996-2764-C748-24B0-20DFE2906122}"/>
              </a:ext>
            </a:extLst>
          </p:cNvPr>
          <p:cNvSpPr txBox="1"/>
          <p:nvPr/>
        </p:nvSpPr>
        <p:spPr>
          <a:xfrm>
            <a:off x="14739" y="5859393"/>
            <a:ext cx="56483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Judith Curry, </a:t>
            </a:r>
            <a:r>
              <a:rPr lang="en-US" sz="2400" b="1" dirty="0">
                <a:solidFill>
                  <a:srgbClr val="7030A0"/>
                </a:solidFill>
              </a:rPr>
              <a:t>Climate Uncertainty and Risk</a:t>
            </a:r>
            <a:r>
              <a:rPr lang="en-US" sz="2400" dirty="0">
                <a:solidFill>
                  <a:srgbClr val="7030A0"/>
                </a:solidFill>
              </a:rPr>
              <a:t>, </a:t>
            </a:r>
          </a:p>
          <a:p>
            <a:r>
              <a:rPr lang="en-US" sz="2400" dirty="0">
                <a:solidFill>
                  <a:srgbClr val="7030A0"/>
                </a:solidFill>
              </a:rPr>
              <a:t>Anthem Press, 256 pp (in press)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A82E1E-331A-DC17-6818-F0D169225E35}"/>
              </a:ext>
            </a:extLst>
          </p:cNvPr>
          <p:cNvSpPr txBox="1"/>
          <p:nvPr/>
        </p:nvSpPr>
        <p:spPr>
          <a:xfrm>
            <a:off x="3622860" y="784205"/>
            <a:ext cx="1486176" cy="23083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science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technology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politics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policy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philosophy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social psych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uncertainty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risk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C6C6C2-E4D1-A1E5-4044-CC4D822E5C1B}"/>
              </a:ext>
            </a:extLst>
          </p:cNvPr>
          <p:cNvSpPr txBox="1"/>
          <p:nvPr/>
        </p:nvSpPr>
        <p:spPr>
          <a:xfrm>
            <a:off x="5968039" y="951489"/>
            <a:ext cx="536467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Navigating the wickedness </a:t>
            </a:r>
          </a:p>
          <a:p>
            <a:pPr algn="r"/>
            <a:r>
              <a:rPr lang="en-US" sz="3600" b="1" dirty="0">
                <a:solidFill>
                  <a:srgbClr val="002060"/>
                </a:solidFill>
              </a:rPr>
              <a:t>of climate change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810872B-9444-9CE2-85EB-71FB0F3ABDF8}"/>
              </a:ext>
            </a:extLst>
          </p:cNvPr>
          <p:cNvSpPr txBox="1"/>
          <p:nvPr/>
        </p:nvSpPr>
        <p:spPr>
          <a:xfrm>
            <a:off x="5128049" y="3225153"/>
            <a:ext cx="6829169" cy="15696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/>
              <a:t>Rethinking the climate change problem, the risks we are facing, and </a:t>
            </a:r>
          </a:p>
          <a:p>
            <a:r>
              <a:rPr lang="en-US" sz="3200" dirty="0"/>
              <a:t>how we can respond.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8BF2B3B-A100-4D1E-40D8-7E5648EEEB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941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333"/>
    </mc:Choice>
    <mc:Fallback>
      <p:transition spd="slow" advTm="453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B27C07-4917-3C52-2952-354D46402F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129" y="1166847"/>
            <a:ext cx="6759146" cy="54440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CAA5E3-B729-8BCE-B0A2-A4AC83AEA5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6279" y="5307373"/>
            <a:ext cx="2265721" cy="15506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694978-9596-B2B5-6917-6536E4F14CFB}"/>
              </a:ext>
            </a:extLst>
          </p:cNvPr>
          <p:cNvSpPr txBox="1"/>
          <p:nvPr/>
        </p:nvSpPr>
        <p:spPr>
          <a:xfrm>
            <a:off x="2594935" y="247135"/>
            <a:ext cx="69575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The ICCC:  Wicked Science in Action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5C07C25-F025-E515-99F7-3CF1A69EE9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33331" y="2251632"/>
            <a:ext cx="3167620" cy="287039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AC967DB-DE76-946F-0C91-FAF32F21D6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037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616"/>
    </mc:Choice>
    <mc:Fallback>
      <p:transition spd="slow" advTm="396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fan logo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7037" y="4536778"/>
            <a:ext cx="3094963" cy="23212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46A0BE9-74B1-FD40-B997-6E1980361587}"/>
              </a:ext>
            </a:extLst>
          </p:cNvPr>
          <p:cNvSpPr txBox="1"/>
          <p:nvPr/>
        </p:nvSpPr>
        <p:spPr>
          <a:xfrm>
            <a:off x="3974631" y="5086364"/>
            <a:ext cx="419897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Judith Curry</a:t>
            </a:r>
          </a:p>
          <a:p>
            <a:pPr algn="ctr"/>
            <a:r>
              <a:rPr lang="en-US" sz="3200" dirty="0" err="1"/>
              <a:t>curry.judith@gmail.com</a:t>
            </a:r>
            <a:endParaRPr lang="en-US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A135A8-549B-A94A-AE8B-0DC36B19E621}"/>
              </a:ext>
            </a:extLst>
          </p:cNvPr>
          <p:cNvSpPr txBox="1"/>
          <p:nvPr/>
        </p:nvSpPr>
        <p:spPr>
          <a:xfrm>
            <a:off x="4043350" y="3254483"/>
            <a:ext cx="415819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105D53"/>
                </a:solidFill>
              </a:rPr>
              <a:t>Thank you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33C21C-ACD1-5441-A747-561A57C105CE}"/>
              </a:ext>
            </a:extLst>
          </p:cNvPr>
          <p:cNvSpPr txBox="1"/>
          <p:nvPr/>
        </p:nvSpPr>
        <p:spPr>
          <a:xfrm>
            <a:off x="4147160" y="1517221"/>
            <a:ext cx="3945696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3200" dirty="0">
                <a:hlinkClick r:id="rId6"/>
              </a:rPr>
              <a:t>http://judithcurry.com</a:t>
            </a:r>
            <a:endParaRPr lang="en-US" sz="3200" dirty="0"/>
          </a:p>
          <a:p>
            <a:pPr>
              <a:spcBef>
                <a:spcPts val="1200"/>
              </a:spcBef>
            </a:pPr>
            <a:r>
              <a:rPr lang="en-US" sz="3200" dirty="0"/>
              <a:t>                @</a:t>
            </a:r>
            <a:r>
              <a:rPr lang="en-US" sz="3200" dirty="0" err="1"/>
              <a:t>curryja</a:t>
            </a:r>
            <a:endParaRPr lang="en-US" sz="3200" dirty="0"/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63C30DCE-1878-AA36-794B-07E4BE5EA8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867" y="743"/>
            <a:ext cx="6350281" cy="1352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BA5296-EC7D-0149-37BB-EA9C49A64B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214" y="4942390"/>
            <a:ext cx="2021165" cy="17709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7F54578-19E3-5AEA-1AF7-4B9425157E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68779" y="2037756"/>
            <a:ext cx="814294" cy="788026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04A6C6D-983E-1894-5696-D68FECE7E8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902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70"/>
    </mc:Choice>
    <mc:Fallback>
      <p:transition spd="slow" advTm="91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Box 3"/>
          <p:cNvSpPr txBox="1">
            <a:spLocks noChangeArrowheads="1"/>
          </p:cNvSpPr>
          <p:nvPr/>
        </p:nvSpPr>
        <p:spPr bwMode="auto">
          <a:xfrm>
            <a:off x="2111444" y="790021"/>
            <a:ext cx="824186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endParaRPr lang="en-US" sz="1200" dirty="0"/>
          </a:p>
          <a:p>
            <a:pPr marL="342900" indent="-342900">
              <a:spcAft>
                <a:spcPts val="1200"/>
              </a:spcAft>
              <a:buFont typeface="Arial"/>
              <a:buChar char="•"/>
              <a:defRPr/>
            </a:pPr>
            <a:r>
              <a:rPr lang="en-US" dirty="0"/>
              <a:t>Surface </a:t>
            </a:r>
            <a:r>
              <a:rPr lang="en-US" b="1" dirty="0"/>
              <a:t>temperatures have increased </a:t>
            </a:r>
            <a:r>
              <a:rPr lang="en-US" dirty="0"/>
              <a:t>since 1880</a:t>
            </a:r>
          </a:p>
          <a:p>
            <a:pPr marL="342900" indent="-342900">
              <a:spcAft>
                <a:spcPts val="1200"/>
              </a:spcAft>
              <a:buFont typeface="Arial"/>
              <a:buChar char="•"/>
              <a:defRPr/>
            </a:pPr>
            <a:r>
              <a:rPr lang="en-US" dirty="0"/>
              <a:t>Humans are </a:t>
            </a:r>
            <a:r>
              <a:rPr lang="en-US" b="1" dirty="0"/>
              <a:t>adding</a:t>
            </a:r>
            <a:r>
              <a:rPr lang="en-US" dirty="0"/>
              <a:t> </a:t>
            </a:r>
            <a:r>
              <a:rPr lang="en-US" b="1" dirty="0"/>
              <a:t>carbon dioxide </a:t>
            </a:r>
            <a:r>
              <a:rPr lang="en-US" dirty="0"/>
              <a:t>to the atmosphere</a:t>
            </a:r>
          </a:p>
          <a:p>
            <a:pPr marL="342900" indent="-342900">
              <a:spcAft>
                <a:spcPts val="1200"/>
              </a:spcAft>
              <a:buFont typeface="Arial"/>
              <a:buChar char="•"/>
              <a:defRPr/>
            </a:pPr>
            <a:r>
              <a:rPr lang="en-US" dirty="0"/>
              <a:t>Carbon dioxide and other greenhouse gases have a </a:t>
            </a:r>
            <a:r>
              <a:rPr lang="en-US" b="1" dirty="0"/>
              <a:t>warming</a:t>
            </a:r>
            <a:r>
              <a:rPr lang="en-US" dirty="0"/>
              <a:t> </a:t>
            </a:r>
            <a:r>
              <a:rPr lang="en-US" b="1" dirty="0"/>
              <a:t>effect</a:t>
            </a:r>
            <a:r>
              <a:rPr lang="en-US" dirty="0"/>
              <a:t> on the planet</a:t>
            </a:r>
          </a:p>
          <a:p>
            <a:pPr>
              <a:defRPr/>
            </a:pPr>
            <a:endParaRPr lang="en-US" sz="800" dirty="0"/>
          </a:p>
          <a:p>
            <a:pPr>
              <a:defRPr/>
            </a:pPr>
            <a:endParaRPr lang="en-US" sz="1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97421C-BA39-8C44-8300-06AACD93D25B}"/>
              </a:ext>
            </a:extLst>
          </p:cNvPr>
          <p:cNvSpPr txBox="1"/>
          <p:nvPr/>
        </p:nvSpPr>
        <p:spPr>
          <a:xfrm>
            <a:off x="2773009" y="52995"/>
            <a:ext cx="64470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“97% of climate scientists agree"</a:t>
            </a: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9560B5EC-D845-FC45-B3DF-99F3521E77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855" y="3165637"/>
            <a:ext cx="10897537" cy="329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endParaRPr lang="en-US" sz="1400" dirty="0">
              <a:solidFill>
                <a:schemeClr val="accent5">
                  <a:lumMod val="75000"/>
                </a:schemeClr>
              </a:solidFill>
            </a:endParaRPr>
          </a:p>
          <a:p>
            <a:pPr>
              <a:defRPr/>
            </a:pP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Disagreement among scientists:</a:t>
            </a:r>
          </a:p>
          <a:p>
            <a:pPr>
              <a:defRPr/>
            </a:pPr>
            <a:endParaRPr lang="en-US" sz="1200" dirty="0"/>
          </a:p>
          <a:p>
            <a:pPr marL="342900" indent="-342900">
              <a:spcAft>
                <a:spcPts val="1200"/>
              </a:spcAft>
              <a:buFont typeface="Arial"/>
              <a:buChar char="•"/>
              <a:defRPr/>
            </a:pPr>
            <a:r>
              <a:rPr lang="en-US" dirty="0"/>
              <a:t>How much of the warming has been </a:t>
            </a:r>
            <a:r>
              <a:rPr lang="en-US" b="1" dirty="0"/>
              <a:t>caused by humans</a:t>
            </a:r>
          </a:p>
          <a:p>
            <a:pPr marL="342900" indent="-342900">
              <a:spcAft>
                <a:spcPts val="1200"/>
              </a:spcAft>
              <a:buFont typeface="Arial"/>
              <a:buChar char="•"/>
              <a:defRPr/>
            </a:pPr>
            <a:r>
              <a:rPr lang="en-US" dirty="0"/>
              <a:t>How much the planet will warm in the </a:t>
            </a:r>
            <a:r>
              <a:rPr lang="en-US" b="1" dirty="0"/>
              <a:t>21st century</a:t>
            </a:r>
          </a:p>
          <a:p>
            <a:pPr marL="342900" indent="-342900">
              <a:spcAft>
                <a:spcPts val="1200"/>
              </a:spcAft>
              <a:buFont typeface="Arial"/>
              <a:buChar char="•"/>
              <a:defRPr/>
            </a:pPr>
            <a:r>
              <a:rPr lang="en-US" dirty="0"/>
              <a:t>Whether warming is</a:t>
            </a:r>
            <a:r>
              <a:rPr lang="ja-JP" altLang="en-US"/>
              <a:t>‘</a:t>
            </a:r>
            <a:r>
              <a:rPr lang="en-US" altLang="ja-JP" b="1" dirty="0"/>
              <a:t>dangerous</a:t>
            </a:r>
            <a:r>
              <a:rPr lang="ja-JP" altLang="en-US"/>
              <a:t>’</a:t>
            </a:r>
            <a:endParaRPr lang="en-US" altLang="ja-JP" dirty="0"/>
          </a:p>
          <a:p>
            <a:pPr marL="342900" indent="-342900">
              <a:spcAft>
                <a:spcPts val="1200"/>
              </a:spcAft>
              <a:buFont typeface="Arial"/>
              <a:buChar char="•"/>
              <a:defRPr/>
            </a:pPr>
            <a:r>
              <a:rPr lang="en-US" dirty="0"/>
              <a:t>How we should </a:t>
            </a:r>
            <a:r>
              <a:rPr lang="en-US" b="1" dirty="0"/>
              <a:t>respond</a:t>
            </a:r>
            <a:r>
              <a:rPr lang="en-US" dirty="0"/>
              <a:t> to the warming,                                                          to improve human well being</a:t>
            </a: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49FBF5C8-636D-0D41-BC01-B72CBAA3BF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3700" y="3189496"/>
            <a:ext cx="3308299" cy="3630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A2FF44C-EA8F-92FA-BDA7-C2EDBA03B9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739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237"/>
    </mc:Choice>
    <mc:Fallback>
      <p:transition spd="slow" advTm="1052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1905000" y="0"/>
            <a:ext cx="8229600" cy="1143000"/>
          </a:xfrm>
        </p:spPr>
        <p:txBody>
          <a:bodyPr/>
          <a:lstStyle/>
          <a:p>
            <a:pPr algn="ctr">
              <a:defRPr/>
            </a:pP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Why do scientists disagree?</a:t>
            </a:r>
          </a:p>
        </p:txBody>
      </p:sp>
      <p:sp>
        <p:nvSpPr>
          <p:cNvPr id="82946" name="Content Placeholder 2"/>
          <p:cNvSpPr>
            <a:spLocks noGrp="1"/>
          </p:cNvSpPr>
          <p:nvPr>
            <p:ph idx="1"/>
          </p:nvPr>
        </p:nvSpPr>
        <p:spPr>
          <a:xfrm>
            <a:off x="1905000" y="1293072"/>
            <a:ext cx="8458200" cy="4114800"/>
          </a:xfrm>
        </p:spPr>
        <p:txBody>
          <a:bodyPr>
            <a:normAutofit/>
          </a:bodyPr>
          <a:lstStyle/>
          <a:p>
            <a:pPr>
              <a:spcBef>
                <a:spcPts val="1824"/>
              </a:spcBef>
            </a:pPr>
            <a:r>
              <a:rPr lang="en-US" sz="2600" dirty="0">
                <a:latin typeface="Arial" charset="0"/>
                <a:ea typeface="ＭＳ Ｐゴシック" charset="0"/>
                <a:cs typeface="ＭＳ Ｐゴシック" charset="0"/>
              </a:rPr>
              <a:t>Insufficient &amp; inadequate observational evidence</a:t>
            </a:r>
          </a:p>
          <a:p>
            <a:pPr>
              <a:spcBef>
                <a:spcPts val="1824"/>
              </a:spcBef>
            </a:pPr>
            <a:r>
              <a:rPr lang="en-US" sz="2600" dirty="0">
                <a:latin typeface="Arial" charset="0"/>
                <a:ea typeface="ＭＳ Ｐゴシック" charset="0"/>
                <a:cs typeface="ＭＳ Ｐゴシック" charset="0"/>
              </a:rPr>
              <a:t>Disagreement about the value of different classes of evidence (e.g. </a:t>
            </a:r>
            <a:r>
              <a:rPr lang="en-US" sz="2600" dirty="0" err="1">
                <a:latin typeface="Arial" charset="0"/>
                <a:ea typeface="ＭＳ Ｐゴシック" charset="0"/>
                <a:cs typeface="ＭＳ Ｐゴシック" charset="0"/>
              </a:rPr>
              <a:t>paleoclimate</a:t>
            </a:r>
            <a:r>
              <a:rPr lang="en-US" sz="2600" dirty="0">
                <a:latin typeface="Arial" charset="0"/>
                <a:ea typeface="ＭＳ Ｐゴシック" charset="0"/>
                <a:cs typeface="ＭＳ Ｐゴシック" charset="0"/>
              </a:rPr>
              <a:t> reconstructions, GCMs)</a:t>
            </a:r>
          </a:p>
          <a:p>
            <a:pPr>
              <a:spcBef>
                <a:spcPts val="1824"/>
              </a:spcBef>
            </a:pPr>
            <a:r>
              <a:rPr lang="en-US" sz="2600" dirty="0">
                <a:latin typeface="Arial" charset="0"/>
                <a:ea typeface="ＭＳ Ｐゴシック" charset="0"/>
                <a:cs typeface="ＭＳ Ｐゴシック" charset="0"/>
              </a:rPr>
              <a:t>Disagreement about the appropriate logical framework for linking and assessing the evidence</a:t>
            </a:r>
          </a:p>
          <a:p>
            <a:pPr>
              <a:spcBef>
                <a:spcPts val="1824"/>
              </a:spcBef>
            </a:pPr>
            <a:r>
              <a:rPr lang="en-US" sz="2600" dirty="0">
                <a:latin typeface="Arial" charset="0"/>
                <a:ea typeface="ＭＳ Ｐゴシック" charset="0"/>
                <a:cs typeface="ＭＳ Ｐゴシック" charset="0"/>
              </a:rPr>
              <a:t>Assessments of areas of ambiguity &amp; ignorance</a:t>
            </a:r>
          </a:p>
          <a:p>
            <a:pPr>
              <a:spcBef>
                <a:spcPts val="1824"/>
              </a:spcBef>
            </a:pPr>
            <a:r>
              <a:rPr lang="en-US" sz="2600" dirty="0">
                <a:latin typeface="Arial" charset="0"/>
                <a:ea typeface="ＭＳ Ｐゴシック" charset="0"/>
                <a:cs typeface="ＭＳ Ｐゴシック" charset="0"/>
              </a:rPr>
              <a:t>Belief polarization as a result of politicization of the science</a:t>
            </a:r>
          </a:p>
          <a:p>
            <a:pPr>
              <a:buFontTx/>
              <a:buNone/>
            </a:pPr>
            <a:endParaRPr lang="en-US" sz="26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47388" y="5815013"/>
            <a:ext cx="4935325" cy="738664"/>
          </a:xfrm>
          <a:prstGeom prst="rect">
            <a:avLst/>
          </a:prstGeom>
          <a:solidFill>
            <a:schemeClr val="accent5">
              <a:lumMod val="20000"/>
              <a:lumOff val="80000"/>
              <a:alpha val="50000"/>
            </a:schemeClr>
          </a:solidFill>
          <a:ln w="28575" cmpd="sng">
            <a:solidFill>
              <a:srgbClr val="FF6600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/>
              <a:t>Uncertainty • Doubt • Ignorance</a:t>
            </a:r>
          </a:p>
          <a:p>
            <a:pPr algn="ctr">
              <a:defRPr/>
            </a:pPr>
            <a:endParaRPr lang="en-US" sz="1400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FC7419D-2792-9128-86E7-4CA561C72C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83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266"/>
    </mc:Choice>
    <mc:Fallback>
      <p:transition spd="slow" advTm="682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1676400" y="1063696"/>
            <a:ext cx="8686800" cy="1752600"/>
          </a:xfrm>
        </p:spPr>
        <p:txBody>
          <a:bodyPr>
            <a:normAutofit fontScale="25000" lnSpcReduction="20000"/>
          </a:bodyPr>
          <a:lstStyle/>
          <a:p>
            <a:pPr marL="292100" indent="-292100">
              <a:buNone/>
            </a:pPr>
            <a:endParaRPr lang="en-US" sz="1000" b="1" dirty="0">
              <a:solidFill>
                <a:schemeClr val="accent2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292100" indent="-292100">
              <a:buNone/>
            </a:pPr>
            <a:endParaRPr lang="en-US" sz="600" b="1" dirty="0">
              <a:solidFill>
                <a:schemeClr val="accent2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292100" indent="-292100">
              <a:lnSpc>
                <a:spcPct val="120000"/>
              </a:lnSpc>
              <a:spcBef>
                <a:spcPts val="1800"/>
              </a:spcBef>
              <a:buFont typeface="Wingdings" charset="0"/>
              <a:buChar char="§"/>
            </a:pPr>
            <a:r>
              <a:rPr lang="en-US" sz="9600" dirty="0">
                <a:latin typeface="Arial" charset="0"/>
                <a:ea typeface="ＭＳ Ｐゴシック" charset="0"/>
                <a:cs typeface="ＭＳ Ｐゴシック" charset="0"/>
              </a:rPr>
              <a:t>Explicit consensus building processes can enforce overconfidence and belief polarization. </a:t>
            </a:r>
          </a:p>
          <a:p>
            <a:pPr marL="292100" indent="-292100">
              <a:lnSpc>
                <a:spcPct val="120000"/>
              </a:lnSpc>
              <a:spcBef>
                <a:spcPts val="1800"/>
              </a:spcBef>
              <a:buFont typeface="Wingdings" charset="0"/>
              <a:buChar char="§"/>
            </a:pPr>
            <a:r>
              <a:rPr lang="en-US" sz="9600" dirty="0">
                <a:latin typeface="Arial" charset="0"/>
                <a:ea typeface="ＭＳ Ｐゴシック" charset="0"/>
                <a:cs typeface="ＭＳ Ｐゴシック" charset="0"/>
              </a:rPr>
              <a:t>Beliefs tend to serve as agents in their own confirmation</a:t>
            </a:r>
          </a:p>
          <a:p>
            <a:pPr marL="292100" indent="-292100">
              <a:lnSpc>
                <a:spcPct val="120000"/>
              </a:lnSpc>
              <a:spcBef>
                <a:spcPts val="1800"/>
              </a:spcBef>
              <a:buFont typeface="Wingdings" charset="0"/>
              <a:buChar char="§"/>
            </a:pPr>
            <a:r>
              <a:rPr lang="en-US" sz="9600" dirty="0">
                <a:latin typeface="Arial"/>
                <a:ea typeface="ＭＳ Ｐゴシック" charset="0"/>
                <a:cs typeface="Arial"/>
              </a:rPr>
              <a:t>Dismissal</a:t>
            </a:r>
            <a:r>
              <a:rPr lang="en-US" sz="9600" dirty="0">
                <a:latin typeface="Arial" charset="0"/>
                <a:ea typeface="ＭＳ Ｐゴシック" charset="0"/>
                <a:cs typeface="ＭＳ Ｐゴシック" charset="0"/>
              </a:rPr>
              <a:t> of skepticism is detrimental to scientific progress</a:t>
            </a:r>
          </a:p>
          <a:p>
            <a:pPr marL="292100" indent="-292100">
              <a:lnSpc>
                <a:spcPct val="120000"/>
              </a:lnSpc>
              <a:spcBef>
                <a:spcPts val="1800"/>
              </a:spcBef>
              <a:buFont typeface="Wingdings" charset="0"/>
              <a:buChar char="§"/>
            </a:pPr>
            <a:r>
              <a:rPr lang="en-US" sz="9600" dirty="0">
                <a:latin typeface="Arial" charset="0"/>
                <a:ea typeface="ＭＳ Ｐゴシック" charset="0"/>
                <a:cs typeface="ＭＳ Ｐゴシック" charset="0"/>
              </a:rPr>
              <a:t>Overreliance on expert judgment motivates               shortcuts in reasoning and hidden biases</a:t>
            </a:r>
          </a:p>
          <a:p>
            <a:pPr marL="292100" indent="-292100">
              <a:lnSpc>
                <a:spcPct val="120000"/>
              </a:lnSpc>
              <a:spcBef>
                <a:spcPts val="1800"/>
              </a:spcBef>
              <a:buFont typeface="Wingdings" charset="0"/>
              <a:buChar char="§"/>
            </a:pPr>
            <a:r>
              <a:rPr lang="en-US" sz="9600" dirty="0">
                <a:latin typeface="Arial" charset="0"/>
                <a:ea typeface="ＭＳ Ｐゴシック" charset="0"/>
                <a:cs typeface="ＭＳ Ｐゴシック" charset="0"/>
              </a:rPr>
              <a:t>Narrow framing provides a basis for                                neglecting research in certain areas</a:t>
            </a:r>
          </a:p>
          <a:p>
            <a:pPr marL="292100" indent="-292100">
              <a:buNone/>
            </a:pP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     </a:t>
            </a:r>
          </a:p>
        </p:txBody>
      </p:sp>
      <p:sp>
        <p:nvSpPr>
          <p:cNvPr id="29698" name="Text Box 6"/>
          <p:cNvSpPr txBox="1">
            <a:spLocks noChangeArrowheads="1"/>
          </p:cNvSpPr>
          <p:nvPr/>
        </p:nvSpPr>
        <p:spPr bwMode="auto">
          <a:xfrm>
            <a:off x="1981201" y="-1552"/>
            <a:ext cx="8245475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Scientific perils of an explicit      consensus building process</a:t>
            </a:r>
          </a:p>
          <a:p>
            <a:endParaRPr lang="en-US" sz="3200" dirty="0"/>
          </a:p>
        </p:txBody>
      </p:sp>
      <p:pic>
        <p:nvPicPr>
          <p:cNvPr id="29699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5303" y="3652562"/>
            <a:ext cx="3579770" cy="3063067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66CF87-9E61-4FD7-BFFA-A510E6652190}"/>
              </a:ext>
            </a:extLst>
          </p:cNvPr>
          <p:cNvSpPr txBox="1"/>
          <p:nvPr/>
        </p:nvSpPr>
        <p:spPr>
          <a:xfrm>
            <a:off x="3620557" y="6042454"/>
            <a:ext cx="4924746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speaking consensus to power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E166383-8294-3421-887F-AB18E6F8D7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836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029"/>
    </mc:Choice>
    <mc:Fallback>
      <p:transition spd="slow" advTm="910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16A1CD3-3F6D-DBEB-30D0-36EE9FCC04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995" y="1900004"/>
            <a:ext cx="2397427" cy="29477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520C033-3528-1FF2-58C6-1E0C29D1D1E4}"/>
              </a:ext>
            </a:extLst>
          </p:cNvPr>
          <p:cNvSpPr txBox="1"/>
          <p:nvPr/>
        </p:nvSpPr>
        <p:spPr>
          <a:xfrm>
            <a:off x="1419714" y="1996255"/>
            <a:ext cx="12488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/>
              <a:t>CO</a:t>
            </a:r>
            <a:r>
              <a:rPr lang="en-US" sz="5400" b="1" baseline="-25000" dirty="0"/>
              <a:t>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DB7541-BD1A-19AF-5E73-0362AD0E35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1114" y="2934720"/>
            <a:ext cx="1689100" cy="15840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7DD0EA0-05B4-9267-BC8E-B02AA6DA003E}"/>
              </a:ext>
            </a:extLst>
          </p:cNvPr>
          <p:cNvSpPr txBox="1"/>
          <p:nvPr/>
        </p:nvSpPr>
        <p:spPr>
          <a:xfrm>
            <a:off x="2024512" y="188837"/>
            <a:ext cx="81171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Climate Change – 2 different perspectives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C056E2-778C-5DE8-C032-45B89F664059}"/>
              </a:ext>
            </a:extLst>
          </p:cNvPr>
          <p:cNvSpPr txBox="1"/>
          <p:nvPr/>
        </p:nvSpPr>
        <p:spPr>
          <a:xfrm>
            <a:off x="1672657" y="2934706"/>
            <a:ext cx="86273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</a:rPr>
              <a:t>X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01F3CA3-D8C0-757E-C69B-0F5235035CC4}"/>
              </a:ext>
            </a:extLst>
          </p:cNvPr>
          <p:cNvCxnSpPr/>
          <p:nvPr/>
        </p:nvCxnSpPr>
        <p:spPr>
          <a:xfrm>
            <a:off x="3710345" y="954551"/>
            <a:ext cx="0" cy="5688491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F3C7B41B-A619-0B89-888F-08E92BCB29D3}"/>
              </a:ext>
            </a:extLst>
          </p:cNvPr>
          <p:cNvSpPr txBox="1"/>
          <p:nvPr/>
        </p:nvSpPr>
        <p:spPr>
          <a:xfrm>
            <a:off x="309285" y="5081900"/>
            <a:ext cx="3134897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Goal: controlling the climate</a:t>
            </a:r>
          </a:p>
          <a:p>
            <a:r>
              <a:rPr lang="en-US" sz="2000" dirty="0">
                <a:solidFill>
                  <a:srgbClr val="FF0000"/>
                </a:solidFill>
              </a:rPr>
              <a:t>Solution: global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4E6338-835F-C5FD-F1D3-47E002B14536}"/>
              </a:ext>
            </a:extLst>
          </p:cNvPr>
          <p:cNvSpPr txBox="1"/>
          <p:nvPr/>
        </p:nvSpPr>
        <p:spPr>
          <a:xfrm>
            <a:off x="1065778" y="1421029"/>
            <a:ext cx="19847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Tame problem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C9BC949-EBF9-7FE3-C92C-425AD27A51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457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469"/>
    </mc:Choice>
    <mc:Fallback>
      <p:transition spd="slow" advTm="444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16A1CD3-3F6D-DBEB-30D0-36EE9FCC04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995" y="1900004"/>
            <a:ext cx="2397427" cy="29477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520C033-3528-1FF2-58C6-1E0C29D1D1E4}"/>
              </a:ext>
            </a:extLst>
          </p:cNvPr>
          <p:cNvSpPr txBox="1"/>
          <p:nvPr/>
        </p:nvSpPr>
        <p:spPr>
          <a:xfrm>
            <a:off x="1419714" y="1996255"/>
            <a:ext cx="12488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/>
              <a:t>CO</a:t>
            </a:r>
            <a:r>
              <a:rPr lang="en-US" sz="5400" b="1" baseline="-25000" dirty="0"/>
              <a:t>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DB7541-BD1A-19AF-5E73-0362AD0E35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1114" y="2934720"/>
            <a:ext cx="1689100" cy="15840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7DD0EA0-05B4-9267-BC8E-B02AA6DA003E}"/>
              </a:ext>
            </a:extLst>
          </p:cNvPr>
          <p:cNvSpPr txBox="1"/>
          <p:nvPr/>
        </p:nvSpPr>
        <p:spPr>
          <a:xfrm>
            <a:off x="2024512" y="188837"/>
            <a:ext cx="81171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Climate Change – 2 different perspectives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C056E2-778C-5DE8-C032-45B89F664059}"/>
              </a:ext>
            </a:extLst>
          </p:cNvPr>
          <p:cNvSpPr txBox="1"/>
          <p:nvPr/>
        </p:nvSpPr>
        <p:spPr>
          <a:xfrm>
            <a:off x="1672657" y="2934706"/>
            <a:ext cx="86273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</a:rPr>
              <a:t>X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506C7EA-EB06-FC5B-D875-6A42A9DCE2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9437" y="1892922"/>
            <a:ext cx="4593556" cy="393402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1CA9C77-C94C-855A-C9B3-4D8CDEC6C0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7143" y="3859932"/>
            <a:ext cx="4049525" cy="231177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F171C1E-0686-65FE-6AD7-380823376CA5}"/>
              </a:ext>
            </a:extLst>
          </p:cNvPr>
          <p:cNvSpPr txBox="1"/>
          <p:nvPr/>
        </p:nvSpPr>
        <p:spPr>
          <a:xfrm>
            <a:off x="7539766" y="1409656"/>
            <a:ext cx="44193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Unknowns – known and unknown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95563C3-DD01-098E-9160-E4E16E8BFB04}"/>
              </a:ext>
            </a:extLst>
          </p:cNvPr>
          <p:cNvSpPr txBox="1"/>
          <p:nvPr/>
        </p:nvSpPr>
        <p:spPr>
          <a:xfrm>
            <a:off x="7916794" y="2292397"/>
            <a:ext cx="382075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Climate change:</a:t>
            </a:r>
          </a:p>
          <a:p>
            <a:pPr marL="514350" indent="-334963">
              <a:buFont typeface="Arial" panose="020B0604020202020204" pitchFamily="34" charset="0"/>
              <a:buChar char="•"/>
            </a:pPr>
            <a:r>
              <a:rPr lang="en-US" sz="2400" dirty="0"/>
              <a:t>ocean/atm circulations</a:t>
            </a:r>
          </a:p>
          <a:p>
            <a:pPr marL="514350" indent="-334963">
              <a:buFont typeface="Arial" panose="020B0604020202020204" pitchFamily="34" charset="0"/>
              <a:buChar char="•"/>
            </a:pPr>
            <a:r>
              <a:rPr lang="en-US" sz="2400" dirty="0"/>
              <a:t>solar effects</a:t>
            </a:r>
          </a:p>
          <a:p>
            <a:pPr marL="514350" indent="-334963">
              <a:buFont typeface="Arial" panose="020B0604020202020204" pitchFamily="34" charset="0"/>
              <a:buChar char="•"/>
            </a:pPr>
            <a:r>
              <a:rPr lang="en-US" sz="2400" dirty="0"/>
              <a:t>volcanoes</a:t>
            </a:r>
          </a:p>
          <a:p>
            <a:pPr marL="514350" indent="-334963">
              <a:buFont typeface="Arial" panose="020B0604020202020204" pitchFamily="34" charset="0"/>
              <a:buChar char="•"/>
            </a:pPr>
            <a:r>
              <a:rPr lang="en-US" sz="2400" b="1" dirty="0"/>
              <a:t>emissions</a:t>
            </a:r>
            <a:endParaRPr lang="en-US" sz="2400" dirty="0"/>
          </a:p>
          <a:p>
            <a:pPr marL="514350" indent="-334963">
              <a:buFont typeface="Arial" panose="020B0604020202020204" pitchFamily="34" charset="0"/>
              <a:buChar char="•"/>
            </a:pPr>
            <a:r>
              <a:rPr lang="en-US" sz="2400" dirty="0"/>
              <a:t>land use</a:t>
            </a:r>
          </a:p>
          <a:p>
            <a:pPr marL="514350" indent="-334963">
              <a:buFont typeface="Arial" panose="020B0604020202020204" pitchFamily="34" charset="0"/>
              <a:buChar char="•"/>
            </a:pPr>
            <a:r>
              <a:rPr lang="en-US" sz="2400" dirty="0"/>
              <a:t>tidal effects</a:t>
            </a:r>
          </a:p>
          <a:p>
            <a:pPr>
              <a:spcBef>
                <a:spcPts val="1200"/>
              </a:spcBef>
            </a:pPr>
            <a:r>
              <a:rPr lang="en-US" sz="2400" dirty="0"/>
              <a:t>We can’t control the climate</a:t>
            </a:r>
          </a:p>
          <a:p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B34BB2F-FE37-02D8-7FFA-9033444921B8}"/>
              </a:ext>
            </a:extLst>
          </p:cNvPr>
          <p:cNvSpPr txBox="1"/>
          <p:nvPr/>
        </p:nvSpPr>
        <p:spPr>
          <a:xfrm>
            <a:off x="4307280" y="4104710"/>
            <a:ext cx="3255956" cy="19543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Solutions:</a:t>
            </a:r>
          </a:p>
          <a:p>
            <a:pPr marL="238125" indent="-179388">
              <a:buFont typeface="Arial" panose="020B0604020202020204" pitchFamily="34" charset="0"/>
              <a:buChar char="•"/>
            </a:pPr>
            <a:r>
              <a:rPr lang="en-US" sz="2200" dirty="0"/>
              <a:t>abundant clean </a:t>
            </a:r>
            <a:r>
              <a:rPr lang="en-US" sz="2200" b="1" dirty="0"/>
              <a:t>energy</a:t>
            </a:r>
          </a:p>
          <a:p>
            <a:pPr marL="238125" indent="-179388">
              <a:buFont typeface="Arial" panose="020B0604020202020204" pitchFamily="34" charset="0"/>
              <a:buChar char="•"/>
            </a:pPr>
            <a:r>
              <a:rPr lang="en-US" sz="2200" dirty="0"/>
              <a:t>manage </a:t>
            </a:r>
            <a:r>
              <a:rPr lang="en-US" sz="2200" b="1" dirty="0"/>
              <a:t>water</a:t>
            </a:r>
            <a:r>
              <a:rPr lang="en-US" sz="2200" dirty="0"/>
              <a:t> resources</a:t>
            </a:r>
          </a:p>
          <a:p>
            <a:pPr marL="238125" indent="-179388">
              <a:buFont typeface="Arial" panose="020B0604020202020204" pitchFamily="34" charset="0"/>
              <a:buChar char="•"/>
            </a:pPr>
            <a:r>
              <a:rPr lang="en-US" sz="2200" b="1" dirty="0"/>
              <a:t>food</a:t>
            </a:r>
            <a:r>
              <a:rPr lang="en-US" sz="2200" dirty="0"/>
              <a:t> productivity</a:t>
            </a:r>
          </a:p>
          <a:p>
            <a:pPr marL="58737"/>
            <a:endParaRPr lang="en-US" sz="1100" dirty="0"/>
          </a:p>
          <a:p>
            <a:r>
              <a:rPr lang="en-US" sz="2200" dirty="0"/>
              <a:t>Economic development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B13AE74-7572-1917-0B2A-76C9CBC97B38}"/>
              </a:ext>
            </a:extLst>
          </p:cNvPr>
          <p:cNvSpPr txBox="1"/>
          <p:nvPr/>
        </p:nvSpPr>
        <p:spPr>
          <a:xfrm>
            <a:off x="4446224" y="3442335"/>
            <a:ext cx="27281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Reduce vulnerability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01F3CA3-D8C0-757E-C69B-0F5235035CC4}"/>
              </a:ext>
            </a:extLst>
          </p:cNvPr>
          <p:cNvCxnSpPr/>
          <p:nvPr/>
        </p:nvCxnSpPr>
        <p:spPr>
          <a:xfrm>
            <a:off x="3623846" y="954551"/>
            <a:ext cx="0" cy="5688491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F3C7B41B-A619-0B89-888F-08E92BCB29D3}"/>
              </a:ext>
            </a:extLst>
          </p:cNvPr>
          <p:cNvSpPr txBox="1"/>
          <p:nvPr/>
        </p:nvSpPr>
        <p:spPr>
          <a:xfrm>
            <a:off x="309285" y="5081900"/>
            <a:ext cx="3134897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Goal: controlling the climate</a:t>
            </a:r>
          </a:p>
          <a:p>
            <a:r>
              <a:rPr lang="en-US" sz="2000" dirty="0">
                <a:solidFill>
                  <a:srgbClr val="FF0000"/>
                </a:solidFill>
              </a:rPr>
              <a:t>Solution: global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F696BC-C5FA-B625-A1F0-E4B2BC487A59}"/>
              </a:ext>
            </a:extLst>
          </p:cNvPr>
          <p:cNvSpPr txBox="1"/>
          <p:nvPr/>
        </p:nvSpPr>
        <p:spPr>
          <a:xfrm>
            <a:off x="8175603" y="5890643"/>
            <a:ext cx="3527441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Goal: understanding the climate</a:t>
            </a:r>
          </a:p>
          <a:p>
            <a:r>
              <a:rPr lang="en-US" sz="2000" dirty="0">
                <a:solidFill>
                  <a:srgbClr val="FF0000"/>
                </a:solidFill>
              </a:rPr>
              <a:t>Solutions: regional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3B41D9-8597-512A-9257-CE47E1D06999}"/>
              </a:ext>
            </a:extLst>
          </p:cNvPr>
          <p:cNvSpPr txBox="1"/>
          <p:nvPr/>
        </p:nvSpPr>
        <p:spPr>
          <a:xfrm>
            <a:off x="1065778" y="1421029"/>
            <a:ext cx="19847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Tame problem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9353AA-6F70-1646-73BF-5A149DA2FEFB}"/>
              </a:ext>
            </a:extLst>
          </p:cNvPr>
          <p:cNvSpPr txBox="1"/>
          <p:nvPr/>
        </p:nvSpPr>
        <p:spPr>
          <a:xfrm>
            <a:off x="3862428" y="2075943"/>
            <a:ext cx="34079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Complex, wicked problem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8EEEBFF1-E3D9-1F65-2148-CD7FC97F67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322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778"/>
    </mc:Choice>
    <mc:Fallback>
      <p:transition spd="slow" advTm="767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1955D2E-7314-5B02-0457-492620DB36CE}"/>
              </a:ext>
            </a:extLst>
          </p:cNvPr>
          <p:cNvSpPr txBox="1"/>
          <p:nvPr/>
        </p:nvSpPr>
        <p:spPr>
          <a:xfrm>
            <a:off x="2014143" y="74133"/>
            <a:ext cx="81826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The climate ‘crisis’ isn’t what it used to be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8F15B0-FCAF-9AE0-229E-53BB0FE75DCB}"/>
              </a:ext>
            </a:extLst>
          </p:cNvPr>
          <p:cNvSpPr txBox="1"/>
          <p:nvPr/>
        </p:nvSpPr>
        <p:spPr>
          <a:xfrm>
            <a:off x="790834" y="902033"/>
            <a:ext cx="979890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Signals from the UNFCCC and IPCC: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Emissions scenario RCP8.5 is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implausible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As 2</a:t>
            </a:r>
            <a:r>
              <a:rPr lang="en-US" sz="20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 warming target is in reach,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target is reduced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to 1.5</a:t>
            </a:r>
            <a:r>
              <a:rPr lang="en-US" sz="20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IPCC AR6 </a:t>
            </a:r>
            <a:r>
              <a:rPr lang="en-US" sz="2000" b="1" i="0" u="none" strike="noStrike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lowered </a:t>
            </a:r>
            <a:r>
              <a:rPr lang="en-US" sz="2000" b="0" i="0" u="none" strike="noStrike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 upper </a:t>
            </a:r>
            <a:r>
              <a:rPr lang="en-US" sz="2000" b="0" i="1" u="none" strike="noStrike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likely</a:t>
            </a:r>
            <a:r>
              <a:rPr lang="en-US" sz="2000" b="0" i="0" u="none" strike="noStrike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bound of ECS to 4</a:t>
            </a:r>
            <a:r>
              <a:rPr lang="en-US" sz="2000" b="0" i="0" u="none" strike="noStrike" baseline="3000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sz="2000" b="0" i="0" u="none" strike="noStrike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IPCC AR6: many climate models are running </a:t>
            </a:r>
            <a:r>
              <a:rPr lang="en-US" sz="20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too hot</a:t>
            </a:r>
            <a:endParaRPr lang="en-US" sz="2000" b="1" i="0" u="none" strike="noStrike" dirty="0">
              <a:solidFill>
                <a:srgbClr val="333333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0" i="0" u="none" strike="noStrike" dirty="0">
              <a:solidFill>
                <a:srgbClr val="333333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b="0" i="0" u="none" strike="noStrike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COP27: expected warming of 2.5</a:t>
            </a:r>
            <a:r>
              <a:rPr lang="en-US" sz="2000" b="0" i="0" u="none" strike="noStrike" baseline="3000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sz="2000" b="0" i="0" u="none" strike="noStrike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 by 2100.  This is still too high:</a:t>
            </a:r>
          </a:p>
          <a:p>
            <a:pPr marL="342900" indent="-342900" algn="l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Neglect lower and more realistic values of </a:t>
            </a:r>
            <a:r>
              <a:rPr lang="en-US" sz="20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climate sensitivity </a:t>
            </a:r>
            <a:r>
              <a:rPr lang="en-US" sz="20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(Nic Lewis)</a:t>
            </a:r>
            <a:r>
              <a:rPr lang="en-US" sz="2000" b="0" i="0" u="none" strike="noStrike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342900" indent="-342900" algn="l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Natural factors are skewed </a:t>
            </a:r>
            <a:r>
              <a:rPr lang="en-US" sz="2000" b="1" i="0" u="none" strike="noStrike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cooler</a:t>
            </a:r>
            <a:r>
              <a:rPr lang="en-US" sz="2000" b="0" i="0" u="none" strike="noStrike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during the remainder of the 21st century:</a:t>
            </a:r>
          </a:p>
          <a:p>
            <a:pPr marL="688975" indent="-331788" algn="l" fontAlgn="base">
              <a:buFont typeface="Wingdings" pitchFamily="2" charset="2"/>
              <a:buChar char="Ø"/>
            </a:pPr>
            <a:r>
              <a:rPr lang="en-US" sz="2000" b="0" i="0" u="none" strike="noStrike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Baseline </a:t>
            </a:r>
            <a:r>
              <a:rPr lang="en-US" sz="2000" b="1" i="0" u="none" strike="noStrike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volcanic activity </a:t>
            </a:r>
            <a:r>
              <a:rPr lang="en-US" sz="2000" b="0" i="0" u="none" strike="noStrike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since 1850 has been unusually low</a:t>
            </a:r>
          </a:p>
          <a:p>
            <a:pPr marL="688975" indent="-331788" algn="l" fontAlgn="base">
              <a:buFont typeface="Wingdings" pitchFamily="2" charset="2"/>
              <a:buChar char="Ø"/>
            </a:pPr>
            <a:r>
              <a:rPr lang="en-US" sz="2000" b="0" i="0" u="none" strike="noStrike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Possible </a:t>
            </a:r>
            <a:r>
              <a:rPr lang="en-US" sz="2000" b="1" i="0" u="none" strike="noStrike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solar minimum </a:t>
            </a:r>
            <a:r>
              <a:rPr lang="en-US" sz="2000" b="0" i="0" u="none" strike="noStrike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 the 21</a:t>
            </a:r>
            <a:r>
              <a:rPr lang="en-US" sz="2000" b="0" i="0" u="none" strike="noStrike" baseline="3000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en-US" sz="2000" b="0" i="0" u="none" strike="noStrike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century; solar indirect effects </a:t>
            </a:r>
            <a:r>
              <a:rPr lang="en-US" sz="2000" b="1" i="0" u="none" strike="noStrike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neglected</a:t>
            </a:r>
          </a:p>
          <a:p>
            <a:pPr marL="688975" indent="-331788" algn="l" fontAlgn="base">
              <a:buFont typeface="Wingdings" pitchFamily="2" charset="2"/>
              <a:buChar char="Ø"/>
            </a:pPr>
            <a:r>
              <a:rPr lang="en-US" sz="2000" b="0" i="0" u="none" strike="noStrike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Shift to </a:t>
            </a:r>
            <a:r>
              <a:rPr lang="en-US" sz="2000" i="0" u="none" strike="noStrike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cold phase </a:t>
            </a:r>
            <a:r>
              <a:rPr lang="en-US" sz="2000" b="0" i="0" u="none" strike="noStrike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of </a:t>
            </a:r>
            <a:r>
              <a:rPr lang="en-US" sz="2000" b="1" i="0" u="none" strike="noStrike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Atlantic Multidecadal Oscillation </a:t>
            </a:r>
            <a:r>
              <a:rPr lang="en-US" sz="2000" b="0" i="0" u="none" strike="noStrike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expected in next decade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FB52A6-0BAB-25BA-7AC8-0A88BCCC65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3401" y="1025612"/>
            <a:ext cx="3884968" cy="22242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45AC835-B289-6AC2-0B05-67AA73B73031}"/>
              </a:ext>
            </a:extLst>
          </p:cNvPr>
          <p:cNvSpPr txBox="1"/>
          <p:nvPr/>
        </p:nvSpPr>
        <p:spPr>
          <a:xfrm>
            <a:off x="1742318" y="5436973"/>
            <a:ext cx="8390237" cy="9541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468313"/>
            <a:r>
              <a:rPr lang="en-US" sz="2400" b="0" i="0" u="none" strike="noStrike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Temperature change by 2100 could easily be </a:t>
            </a:r>
            <a:r>
              <a:rPr lang="en-US" sz="2400" b="1" i="0" u="none" strike="noStrike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below </a:t>
            </a:r>
            <a:r>
              <a:rPr lang="en-US" sz="2400" b="0" i="0" u="none" strike="noStrike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400" b="0" i="0" u="none" strike="noStrike" baseline="3000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sz="2400" b="0" i="0" u="none" strike="noStrike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 and even 1.5</a:t>
            </a:r>
            <a:r>
              <a:rPr lang="en-US" sz="2400" b="0" i="0" u="none" strike="noStrike" baseline="3000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sz="2400" b="0" i="0" u="none" strike="noStrike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 </a:t>
            </a:r>
            <a:r>
              <a:rPr lang="en-US" sz="2400" b="0" i="0" u="none" strike="noStrike" dirty="0">
                <a:solidFill>
                  <a:srgbClr val="333333"/>
                </a:solidFill>
                <a:effectLst/>
                <a:latin typeface="Symbol" pitchFamily="2" charset="2"/>
                <a:cs typeface="Calibri" panose="020F0502020204030204" pitchFamily="34" charset="0"/>
              </a:rPr>
              <a:t>–</a:t>
            </a:r>
            <a:r>
              <a:rPr lang="en-US" sz="2400" b="0" i="0" u="none" strike="noStrike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note that 1.1</a:t>
            </a:r>
            <a:r>
              <a:rPr lang="en-US" sz="2400" b="0" i="0" u="none" strike="noStrike" baseline="3000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sz="2400" b="0" i="0" u="none" strike="noStrike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 warming has </a:t>
            </a:r>
            <a:r>
              <a:rPr lang="en-US" sz="2400" b="1" i="0" u="none" strike="noStrike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already</a:t>
            </a:r>
            <a:r>
              <a:rPr lang="en-US" sz="2400" b="0" i="0" u="none" strike="noStrike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occurred.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8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F3C246D-9CCA-52AF-9123-CF9D369FBC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069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016"/>
    </mc:Choice>
    <mc:Fallback>
      <p:transition spd="slow" advTm="900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017116B-F631-C409-C48C-6062E07FBC93}"/>
              </a:ext>
            </a:extLst>
          </p:cNvPr>
          <p:cNvSpPr txBox="1"/>
          <p:nvPr/>
        </p:nvSpPr>
        <p:spPr>
          <a:xfrm>
            <a:off x="729036" y="160628"/>
            <a:ext cx="109460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“Warming is less than we expected, but the impacts are worse”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45D1F4-F832-9AD3-93A9-EA5796C7C5AD}"/>
              </a:ext>
            </a:extLst>
          </p:cNvPr>
          <p:cNvSpPr txBox="1"/>
          <p:nvPr/>
        </p:nvSpPr>
        <p:spPr>
          <a:xfrm>
            <a:off x="4275423" y="1087389"/>
            <a:ext cx="37572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“climate risk” is conflation of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1174AF-DE6C-B585-11E6-E2D6DF74C1C1}"/>
              </a:ext>
            </a:extLst>
          </p:cNvPr>
          <p:cNvSpPr txBox="1"/>
          <p:nvPr/>
        </p:nvSpPr>
        <p:spPr>
          <a:xfrm>
            <a:off x="1260389" y="1964719"/>
            <a:ext cx="22447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incremental risk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D27E60-1817-220C-9F0F-BBD150D6ABFC}"/>
              </a:ext>
            </a:extLst>
          </p:cNvPr>
          <p:cNvSpPr txBox="1"/>
          <p:nvPr/>
        </p:nvSpPr>
        <p:spPr>
          <a:xfrm>
            <a:off x="8377882" y="1890581"/>
            <a:ext cx="21077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emergency risk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70BB50-BFD4-1F7F-7E59-289CD44008F4}"/>
              </a:ext>
            </a:extLst>
          </p:cNvPr>
          <p:cNvSpPr txBox="1"/>
          <p:nvPr/>
        </p:nvSpPr>
        <p:spPr>
          <a:xfrm>
            <a:off x="1445734" y="2471344"/>
            <a:ext cx="297543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sea level rise</a:t>
            </a:r>
          </a:p>
          <a:p>
            <a:r>
              <a:rPr lang="en-US" sz="2000" dirty="0"/>
              <a:t>water shortages</a:t>
            </a:r>
          </a:p>
          <a:p>
            <a:r>
              <a:rPr lang="en-US" sz="2000" dirty="0"/>
              <a:t>potential for tipping points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2E7195-D054-CD18-E922-A8D8180675FF}"/>
              </a:ext>
            </a:extLst>
          </p:cNvPr>
          <p:cNvSpPr txBox="1"/>
          <p:nvPr/>
        </p:nvSpPr>
        <p:spPr>
          <a:xfrm>
            <a:off x="7760025" y="2570202"/>
            <a:ext cx="32864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/>
              <a:t>severe weather events</a:t>
            </a:r>
          </a:p>
          <a:p>
            <a:pPr algn="r"/>
            <a:r>
              <a:rPr lang="en-US" sz="2000" dirty="0"/>
              <a:t>interannual climate variability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46FB7CF-707A-250C-27AE-147C442E9A62}"/>
              </a:ext>
            </a:extLst>
          </p:cNvPr>
          <p:cNvCxnSpPr/>
          <p:nvPr/>
        </p:nvCxnSpPr>
        <p:spPr>
          <a:xfrm flipH="1">
            <a:off x="2533135" y="1549054"/>
            <a:ext cx="1927654" cy="4156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46CBCFC-1EFD-6D94-9CAD-F6E1A4BC3FBE}"/>
              </a:ext>
            </a:extLst>
          </p:cNvPr>
          <p:cNvCxnSpPr>
            <a:cxnSpLocks/>
          </p:cNvCxnSpPr>
          <p:nvPr/>
        </p:nvCxnSpPr>
        <p:spPr>
          <a:xfrm>
            <a:off x="7673547" y="1536697"/>
            <a:ext cx="1758213" cy="3415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4BD2A46-AE9B-1E7C-637E-B4782D0F2F32}"/>
              </a:ext>
            </a:extLst>
          </p:cNvPr>
          <p:cNvSpPr txBox="1"/>
          <p:nvPr/>
        </p:nvSpPr>
        <p:spPr>
          <a:xfrm>
            <a:off x="7549964" y="3558740"/>
            <a:ext cx="41639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Management: </a:t>
            </a:r>
            <a:r>
              <a:rPr lang="en-US" sz="2000" dirty="0"/>
              <a:t>vulnerability reduction,</a:t>
            </a:r>
          </a:p>
          <a:p>
            <a:r>
              <a:rPr lang="en-US" sz="2000" dirty="0"/>
              <a:t>economic development; regional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EF060FB-359C-598F-F78A-464261329344}"/>
              </a:ext>
            </a:extLst>
          </p:cNvPr>
          <p:cNvSpPr txBox="1"/>
          <p:nvPr/>
        </p:nvSpPr>
        <p:spPr>
          <a:xfrm>
            <a:off x="951467" y="3768810"/>
            <a:ext cx="40738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Management: </a:t>
            </a:r>
            <a:r>
              <a:rPr lang="en-US" sz="2000" dirty="0"/>
              <a:t>minimize emissions</a:t>
            </a:r>
            <a:r>
              <a:rPr lang="en-US" sz="2000" dirty="0">
                <a:solidFill>
                  <a:srgbClr val="FF0000"/>
                </a:solidFill>
              </a:rPr>
              <a:t>??</a:t>
            </a:r>
            <a:r>
              <a:rPr lang="en-US" sz="2000" dirty="0"/>
              <a:t>;</a:t>
            </a:r>
          </a:p>
          <a:p>
            <a:r>
              <a:rPr lang="en-US" sz="2000" dirty="0"/>
              <a:t>global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F47905B-9C80-6426-322B-50A3F0D706BB}"/>
              </a:ext>
            </a:extLst>
          </p:cNvPr>
          <p:cNvSpPr txBox="1"/>
          <p:nvPr/>
        </p:nvSpPr>
        <p:spPr>
          <a:xfrm>
            <a:off x="2891466" y="4670850"/>
            <a:ext cx="6388460" cy="189282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Urgency of addressing </a:t>
            </a:r>
            <a:r>
              <a:rPr lang="en-US" sz="2400" b="1" dirty="0"/>
              <a:t>emergency risk </a:t>
            </a:r>
            <a:r>
              <a:rPr lang="en-US" sz="2400" dirty="0"/>
              <a:t>is used to</a:t>
            </a:r>
          </a:p>
          <a:p>
            <a:r>
              <a:rPr lang="en-US" sz="2400" dirty="0"/>
              <a:t>motivate the urgency of reducing emissions</a:t>
            </a:r>
          </a:p>
          <a:p>
            <a:endParaRPr lang="en-US" sz="1200" dirty="0"/>
          </a:p>
          <a:p>
            <a:r>
              <a:rPr lang="en-US" sz="2400" dirty="0"/>
              <a:t>Energy poverty from reducing emissions </a:t>
            </a:r>
            <a:r>
              <a:rPr lang="en-US" sz="2400" b="1" dirty="0"/>
              <a:t>increases </a:t>
            </a:r>
            <a:r>
              <a:rPr lang="en-US" sz="2400" dirty="0"/>
              <a:t>emergency risk</a:t>
            </a:r>
          </a:p>
          <a:p>
            <a:pPr algn="ctr"/>
            <a:endParaRPr lang="en-US" sz="9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FF49692-2F2E-C9B1-03C6-A6E01114BC3A}"/>
              </a:ext>
            </a:extLst>
          </p:cNvPr>
          <p:cNvSpPr txBox="1"/>
          <p:nvPr/>
        </p:nvSpPr>
        <p:spPr>
          <a:xfrm>
            <a:off x="4831499" y="2248933"/>
            <a:ext cx="2554225" cy="92333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Logical fallacy: </a:t>
            </a:r>
            <a:r>
              <a:rPr lang="en-US" b="1" dirty="0">
                <a:solidFill>
                  <a:srgbClr val="FF0000"/>
                </a:solidFill>
              </a:rPr>
              <a:t>conflation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Treating two different 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concepts as one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4D94E39-9FFB-A04E-DA5A-D385E09866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993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1408"/>
    </mc:Choice>
    <mc:Fallback>
      <p:transition spd="slow" advTm="1214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E58053D-0692-F95E-7FDD-18FB930B72C5}"/>
              </a:ext>
            </a:extLst>
          </p:cNvPr>
          <p:cNvSpPr txBox="1"/>
          <p:nvPr/>
        </p:nvSpPr>
        <p:spPr>
          <a:xfrm>
            <a:off x="4201329" y="197704"/>
            <a:ext cx="38221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Perceptions of Risk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490955-C9EB-D80C-C978-251976C4C9D0}"/>
              </a:ext>
            </a:extLst>
          </p:cNvPr>
          <p:cNvSpPr txBox="1"/>
          <p:nvPr/>
        </p:nvSpPr>
        <p:spPr>
          <a:xfrm>
            <a:off x="481914" y="1655809"/>
            <a:ext cx="5639621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natural versus </a:t>
            </a:r>
            <a:r>
              <a:rPr lang="en-US" sz="2000" b="1" dirty="0"/>
              <a:t>manmade </a:t>
            </a:r>
            <a:r>
              <a:rPr lang="en-US" sz="2000" dirty="0"/>
              <a:t>risks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risks that are detectable versus </a:t>
            </a:r>
            <a:r>
              <a:rPr lang="en-US" sz="2000" b="1" dirty="0"/>
              <a:t>undetectable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controllable versus </a:t>
            </a:r>
            <a:r>
              <a:rPr lang="en-US" sz="2000" b="1" dirty="0"/>
              <a:t>uncontrollable</a:t>
            </a:r>
            <a:r>
              <a:rPr lang="en-US" sz="2000" dirty="0"/>
              <a:t> risks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voluntary versus </a:t>
            </a:r>
            <a:r>
              <a:rPr lang="en-US" sz="2000" b="1" dirty="0"/>
              <a:t>imposed</a:t>
            </a:r>
            <a:r>
              <a:rPr lang="en-US" sz="2000" dirty="0"/>
              <a:t> risks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risks with benefits versus </a:t>
            </a:r>
            <a:r>
              <a:rPr lang="en-US" sz="2000" b="1" dirty="0"/>
              <a:t>uncompensated</a:t>
            </a:r>
            <a:r>
              <a:rPr lang="en-US" sz="2000" dirty="0"/>
              <a:t> risks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known risks versus </a:t>
            </a:r>
            <a:r>
              <a:rPr lang="en-US" sz="2000" b="1" dirty="0"/>
              <a:t>vague</a:t>
            </a:r>
            <a:r>
              <a:rPr lang="en-US" sz="2000" dirty="0"/>
              <a:t> risks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everyday risks versus </a:t>
            </a:r>
            <a:r>
              <a:rPr lang="en-US" sz="2000" b="1" dirty="0"/>
              <a:t>uncommon</a:t>
            </a:r>
            <a:r>
              <a:rPr lang="en-US" sz="2000" dirty="0"/>
              <a:t> risks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future versus </a:t>
            </a:r>
            <a:r>
              <a:rPr lang="en-US" sz="2000" b="1" dirty="0"/>
              <a:t>immediate </a:t>
            </a:r>
            <a:r>
              <a:rPr lang="en-US" sz="2000" dirty="0"/>
              <a:t>risks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equitable versus </a:t>
            </a:r>
            <a:r>
              <a:rPr lang="en-US" sz="2000" b="1" dirty="0"/>
              <a:t>asymmetric distribution </a:t>
            </a:r>
            <a:r>
              <a:rPr lang="en-US" sz="2000" dirty="0"/>
              <a:t>of risks.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537A07-0030-CC76-F7DD-9E905B685757}"/>
              </a:ext>
            </a:extLst>
          </p:cNvPr>
          <p:cNvSpPr txBox="1"/>
          <p:nvPr/>
        </p:nvSpPr>
        <p:spPr>
          <a:xfrm>
            <a:off x="210060" y="1087393"/>
            <a:ext cx="56294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 each pair, 1</a:t>
            </a:r>
            <a:r>
              <a:rPr lang="en-US" sz="2400" baseline="30000" dirty="0"/>
              <a:t>st</a:t>
            </a:r>
            <a:r>
              <a:rPr lang="en-US" sz="2400" dirty="0"/>
              <a:t> risk type is preferred to 2</a:t>
            </a:r>
            <a:r>
              <a:rPr lang="en-US" sz="2400" baseline="30000" dirty="0"/>
              <a:t>nd</a:t>
            </a:r>
            <a:r>
              <a:rPr lang="en-US" sz="2400" dirty="0"/>
              <a:t>: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6F41EA-EB31-B036-D296-C53110782188}"/>
              </a:ext>
            </a:extLst>
          </p:cNvPr>
          <p:cNvSpPr txBox="1"/>
          <p:nvPr/>
        </p:nvSpPr>
        <p:spPr>
          <a:xfrm>
            <a:off x="7315200" y="1643445"/>
            <a:ext cx="474488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Climate communications emphasize:</a:t>
            </a:r>
          </a:p>
          <a:p>
            <a:pPr marL="628650" indent="-284163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b="1" dirty="0"/>
              <a:t>manmade</a:t>
            </a:r>
            <a:r>
              <a:rPr lang="en-US" sz="2000" dirty="0"/>
              <a:t> aspects</a:t>
            </a:r>
          </a:p>
          <a:p>
            <a:pPr marL="628650" indent="-284163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unfair burden on the </a:t>
            </a:r>
            <a:r>
              <a:rPr lang="en-US" sz="2000" b="1" dirty="0"/>
              <a:t>poor</a:t>
            </a:r>
          </a:p>
          <a:p>
            <a:pPr marL="628650" indent="-284163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b="1" dirty="0"/>
              <a:t>extreme weather </a:t>
            </a:r>
            <a:r>
              <a:rPr lang="en-US" sz="2000" dirty="0"/>
              <a:t>events</a:t>
            </a:r>
          </a:p>
          <a:p>
            <a:pPr marL="628650" indent="-284163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uncontrollable </a:t>
            </a:r>
            <a:r>
              <a:rPr lang="en-US" sz="2000" b="1" dirty="0"/>
              <a:t>tipping points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CA283C-C9F6-5D12-B59F-820C62BF41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1975" y="4304490"/>
            <a:ext cx="2856552" cy="2312858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436E8CD-1515-354D-0BA5-FDC2AB0C79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635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9248"/>
    </mc:Choice>
    <mc:Fallback>
      <p:transition spd="slow" advTm="1492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2530</TotalTime>
  <Words>1015</Words>
  <Application>Microsoft Macintosh PowerPoint</Application>
  <PresentationFormat>Widescreen</PresentationFormat>
  <Paragraphs>194</Paragraphs>
  <Slides>15</Slides>
  <Notes>4</Notes>
  <HiddenSlides>0</HiddenSlides>
  <MMClips>15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Symbol</vt:lpstr>
      <vt:lpstr>Wingdings</vt:lpstr>
      <vt:lpstr>Office Theme</vt:lpstr>
      <vt:lpstr>PowerPoint Presentation</vt:lpstr>
      <vt:lpstr>PowerPoint Presentation</vt:lpstr>
      <vt:lpstr>Why do scientists disagree?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Judith Curry</dc:creator>
  <cp:lastModifiedBy>Judith Curry</cp:lastModifiedBy>
  <cp:revision>74</cp:revision>
  <dcterms:created xsi:type="dcterms:W3CDTF">2022-11-15T17:53:37Z</dcterms:created>
  <dcterms:modified xsi:type="dcterms:W3CDTF">2023-02-22T17:48:42Z</dcterms:modified>
</cp:coreProperties>
</file>