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94" r:id="rId8"/>
    <p:sldId id="266" r:id="rId9"/>
    <p:sldId id="263" r:id="rId10"/>
    <p:sldId id="267" r:id="rId11"/>
    <p:sldId id="274" r:id="rId12"/>
    <p:sldId id="268" r:id="rId13"/>
    <p:sldId id="265" r:id="rId14"/>
    <p:sldId id="295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/>
    <p:restoredTop sz="95946"/>
  </p:normalViewPr>
  <p:slideViewPr>
    <p:cSldViewPr snapToGrid="0">
      <p:cViewPr varScale="1">
        <p:scale>
          <a:sx n="94" d="100"/>
          <a:sy n="94" d="100"/>
        </p:scale>
        <p:origin x="22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DBA49-2F06-D945-A68D-17427261410D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05C3E-1EEA-7048-A63D-F6F37EAC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8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83BF1-E1F2-5547-B49E-ED8E8ABFCE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1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6CD56-A586-AB6C-52A3-828E0F6CF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59940-8C39-5D2A-B3C8-6CB98C9C8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8C1FB-F919-5293-8C06-1FFF82AA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DC5FA-F035-BEA1-6E6E-1C1868BC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215FE-F9F8-5718-8AA6-85CDFBDD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C2479-CDD5-2B11-6853-0FA2C13A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D241C-3321-89DD-F64F-8E8BA6D05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C865C-A6C1-8B80-DEFD-225EE24B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D141-5758-76D2-377F-E46AAB0D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7528F-CEB8-BE37-ADE6-3F2FAD23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6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2DCA0-55D3-45A0-459F-743E863AB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4E4DC-E43C-765E-5B49-75C18C34D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5C1AF-E020-FA40-6335-BED89EC6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CDE9E-CA63-E13C-9A94-CFD0028D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B7AA6-7C85-24A2-B8AA-CCA8835B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0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A79B-EE8A-99BB-151A-C053A562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616C3-08E5-B098-6C12-106668293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78FD-EBD2-C3D3-9255-1943F372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5BE2D-1307-F3B4-1FBB-46342A86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D4533-8449-94F9-6CB9-22FCFDC1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0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157-24DB-A55D-4777-659A655C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E011D-0C24-D19F-35BD-4F0464966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A9AB3-4796-240B-6D25-6C394BE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A9463-2874-7CAB-3204-7DB43F41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CA278-6D1A-E983-385A-94001F62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8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A9E9-0C48-5891-1B2C-600DF950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146A1-7C7D-B4F4-547E-391E26543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C39CA-0F5A-DF76-CB49-342D9B711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CC15-8C36-16AB-E563-9D867347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D8734-F0F9-E270-043F-A7839DBF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BBAE6-69F7-C8B0-538D-72E4C4C6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9B49-8711-8206-4088-57360BBA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B774B-1074-F090-1F4B-5C872E357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72A79-1C05-7774-DEDE-26DF318EB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087E6-D36A-92A0-BAE0-FF7EDA610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80DB3-7572-F675-9904-881B734B5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B875A-DF4E-551D-E4F6-7453F0866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4043-8FB8-B87B-DC72-42915C91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0A765-5068-11A8-9F69-460C8B97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04ED-4FE2-AED5-CA20-2B055228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C9549-9F6E-55C5-FF7D-7F387E670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544C4-8579-FC05-E14B-3A40FCA0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2EA59-A2FB-FEA2-B02C-0C5D8332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2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6FA80E-FD38-FB60-1CCD-56AE62FC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76D84-F696-C423-6705-C204FEEB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4D961-6834-6446-326D-0A996233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A1E6-6CFE-4B7D-F9A5-A2FBB862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AA9EB-0729-9688-5E77-CE97A51EF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DD79D-7B31-5F69-97AD-C7DE0F085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1EBCA-CDDD-4896-339A-7CA6C5EB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58986-B9F0-9E26-F61A-F0463D03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D9820-CFB2-D7E1-F9C1-E42BA729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2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D0F7-1C27-D95F-FF89-576AD9FF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9A103-4047-47A0-F6DE-B9FA9760B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C7A54-3BE8-BF69-781D-6E9C1A0D9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BE1BD-EE43-EB45-DAB4-9E7BD19E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57726-9ED6-D978-8344-F9A2AB62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8709-CA3A-8095-F584-C00E92D9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67C67-DC09-0D29-68A4-B1150543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95CF4-9E57-9675-F927-1CE95F40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FF43-D97C-2468-921B-9D55A7D89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3637-3B90-0645-BAC8-72D46D4D48C3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8AD60-9882-1B1A-4EA8-6BFBFAD90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12AA9-21D9-BACC-75C6-2DD579F6E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8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hyperlink" Target="http://judithcurry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540969-0C77-F3C7-1683-EDBEA7AF8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8" y="1508428"/>
            <a:ext cx="9216189" cy="4946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2485D1-E1A4-25A2-918A-9841187CFA5D}"/>
              </a:ext>
            </a:extLst>
          </p:cNvPr>
          <p:cNvSpPr txBox="1"/>
          <p:nvPr/>
        </p:nvSpPr>
        <p:spPr>
          <a:xfrm>
            <a:off x="172510" y="264458"/>
            <a:ext cx="9114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Reflections on Taiji and 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C3B70-D577-D4DD-11BC-2D65FCC98B2F}"/>
              </a:ext>
            </a:extLst>
          </p:cNvPr>
          <p:cNvSpPr txBox="1"/>
          <p:nvPr/>
        </p:nvSpPr>
        <p:spPr>
          <a:xfrm>
            <a:off x="9420042" y="1224949"/>
            <a:ext cx="2864502" cy="3620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Judith Curry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</a:rPr>
              <a:t>Georgia Institute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</a:rPr>
              <a:t>of Technology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sz="800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</a:rPr>
              <a:t>Climate Forecast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</a:rPr>
              <a:t>Applications Network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AE75C-34F8-8457-D390-89F25A5AC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683" y="4828820"/>
            <a:ext cx="1005558" cy="1244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CB6C39-7E55-4E0D-6CB4-8295077FC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1910" y="2712564"/>
            <a:ext cx="1348587" cy="1181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98B579-CAA3-5994-7A0D-F9CCBA70EEB4}"/>
              </a:ext>
            </a:extLst>
          </p:cNvPr>
          <p:cNvSpPr txBox="1"/>
          <p:nvPr/>
        </p:nvSpPr>
        <p:spPr>
          <a:xfrm>
            <a:off x="7629100" y="6005027"/>
            <a:ext cx="17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taichihealth.com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3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6CFF5-7B3F-0439-ECC7-3608A36A4381}"/>
              </a:ext>
            </a:extLst>
          </p:cNvPr>
          <p:cNvSpPr txBox="1"/>
          <p:nvPr/>
        </p:nvSpPr>
        <p:spPr>
          <a:xfrm>
            <a:off x="3777709" y="168438"/>
            <a:ext cx="4668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Covid-19 pandemic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750DC-8910-E610-2C21-8AB3482DC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" y="4233680"/>
            <a:ext cx="2887579" cy="2455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FFB4A5-AC4F-2210-69FA-BFBE083494C0}"/>
              </a:ext>
            </a:extLst>
          </p:cNvPr>
          <p:cNvSpPr txBox="1"/>
          <p:nvPr/>
        </p:nvSpPr>
        <p:spPr>
          <a:xfrm>
            <a:off x="448218" y="1191126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Normal science (</a:t>
            </a:r>
            <a:r>
              <a:rPr lang="en-US" sz="2800" b="1" dirty="0">
                <a:solidFill>
                  <a:srgbClr val="7030A0"/>
                </a:solidFill>
              </a:rPr>
              <a:t>yin</a:t>
            </a:r>
            <a:r>
              <a:rPr lang="en-US" sz="2800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F2BEB9-5E78-E831-3179-6DF95CA200A2}"/>
              </a:ext>
            </a:extLst>
          </p:cNvPr>
          <p:cNvSpPr txBox="1"/>
          <p:nvPr/>
        </p:nvSpPr>
        <p:spPr>
          <a:xfrm>
            <a:off x="7981509" y="1125247"/>
            <a:ext cx="41788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Post-normal science (</a:t>
            </a:r>
            <a:r>
              <a:rPr lang="en-US" sz="2800" b="1" dirty="0">
                <a:solidFill>
                  <a:srgbClr val="FF0000"/>
                </a:solidFill>
              </a:rPr>
              <a:t>yang</a:t>
            </a:r>
            <a:r>
              <a:rPr lang="en-US" sz="2800" b="1" dirty="0"/>
              <a:t>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42C21-F677-0479-B3D9-55B4CE151749}"/>
              </a:ext>
            </a:extLst>
          </p:cNvPr>
          <p:cNvSpPr txBox="1"/>
          <p:nvPr/>
        </p:nvSpPr>
        <p:spPr>
          <a:xfrm>
            <a:off x="300771" y="1864893"/>
            <a:ext cx="3721803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viral structures &amp; pathogenic mechanisms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development of vaccines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antiviral drugs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26A8F-CA74-BC1B-C10C-14728EB7F2EB}"/>
              </a:ext>
            </a:extLst>
          </p:cNvPr>
          <p:cNvSpPr txBox="1"/>
          <p:nvPr/>
        </p:nvSpPr>
        <p:spPr>
          <a:xfrm>
            <a:off x="4247052" y="1157801"/>
            <a:ext cx="3161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Follow the ‘science’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A1918-326F-9B4B-17E6-561BB97388A7}"/>
              </a:ext>
            </a:extLst>
          </p:cNvPr>
          <p:cNvSpPr txBox="1"/>
          <p:nvPr/>
        </p:nvSpPr>
        <p:spPr>
          <a:xfrm>
            <a:off x="4055717" y="1875789"/>
            <a:ext cx="3946358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/>
              <a:t>Early in the pandemic: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2-3/100 infected will die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Spread by droplets &amp; surfaces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immunity after infection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All ages equally at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6BC51-A96E-E53C-445A-7C23DD4F80CF}"/>
              </a:ext>
            </a:extLst>
          </p:cNvPr>
          <p:cNvSpPr txBox="1"/>
          <p:nvPr/>
        </p:nvSpPr>
        <p:spPr>
          <a:xfrm>
            <a:off x="4259855" y="5238818"/>
            <a:ext cx="3190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consensus enforcement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attempt to 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84745-C193-B285-91E0-7595C9FB92C2}"/>
              </a:ext>
            </a:extLst>
          </p:cNvPr>
          <p:cNvSpPr txBox="1"/>
          <p:nvPr/>
        </p:nvSpPr>
        <p:spPr>
          <a:xfrm>
            <a:off x="8065527" y="2930611"/>
            <a:ext cx="3946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evaluating knowledge quality is paramount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management of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complexity is respected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diversify knowledge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extended peer community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20E28C-CFBE-3AA8-C320-965D0A20ED58}"/>
              </a:ext>
            </a:extLst>
          </p:cNvPr>
          <p:cNvSpPr txBox="1"/>
          <p:nvPr/>
        </p:nvSpPr>
        <p:spPr>
          <a:xfrm>
            <a:off x="8002075" y="1690589"/>
            <a:ext cx="4009811" cy="10618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/>
              <a:t>“where facts are uncertain, values in dispute, stakes high &amp; decisions urgent.” – </a:t>
            </a:r>
            <a:r>
              <a:rPr lang="en-US" sz="2100" dirty="0" err="1">
                <a:solidFill>
                  <a:srgbClr val="7030A0"/>
                </a:solidFill>
              </a:rPr>
              <a:t>Funtowicz</a:t>
            </a:r>
            <a:r>
              <a:rPr lang="en-US" sz="2100" dirty="0">
                <a:solidFill>
                  <a:srgbClr val="7030A0"/>
                </a:solidFill>
              </a:rPr>
              <a:t> &amp; </a:t>
            </a:r>
            <a:r>
              <a:rPr lang="en-US" sz="2100" dirty="0" err="1">
                <a:solidFill>
                  <a:srgbClr val="7030A0"/>
                </a:solidFill>
              </a:rPr>
              <a:t>Ravetz</a:t>
            </a:r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5829CE-4C5F-9CD1-1551-AC7948EAEB5D}"/>
              </a:ext>
            </a:extLst>
          </p:cNvPr>
          <p:cNvSpPr txBox="1"/>
          <p:nvPr/>
        </p:nvSpPr>
        <p:spPr>
          <a:xfrm>
            <a:off x="7800170" y="5294290"/>
            <a:ext cx="4360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manage, not control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seek robustness in policy strategy</a:t>
            </a:r>
          </a:p>
        </p:txBody>
      </p:sp>
    </p:spTree>
    <p:extLst>
      <p:ext uri="{BB962C8B-B14F-4D97-AF65-F5344CB8AC3E}">
        <p14:creationId xmlns:p14="http://schemas.microsoft.com/office/powerpoint/2010/main" val="53380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D9F6A-C33D-D908-0929-EBD4E32446D1}"/>
              </a:ext>
            </a:extLst>
          </p:cNvPr>
          <p:cNvSpPr txBox="1"/>
          <p:nvPr/>
        </p:nvSpPr>
        <p:spPr>
          <a:xfrm>
            <a:off x="1736122" y="138888"/>
            <a:ext cx="8768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Wicked problems and their solutions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F4363-5C96-F2C5-6DC3-C84C44611938}"/>
              </a:ext>
            </a:extLst>
          </p:cNvPr>
          <p:cNvSpPr txBox="1"/>
          <p:nvPr/>
        </p:nvSpPr>
        <p:spPr>
          <a:xfrm>
            <a:off x="6209922" y="1423686"/>
            <a:ext cx="540056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Structural complexity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Uncertainty, chronic ignorance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Multiple problem definitions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Contentious methods of understanding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Clashing values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Lack of capacity to imagine future eventualities of both the problem and its solutions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Difficult to identify points of failure/ success in the science or policies.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CB70F4F-21C9-81A9-9290-B91335EEA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3" y="1378420"/>
            <a:ext cx="4816006" cy="464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72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E678C-F944-25FF-3B89-695A3896A6DD}"/>
              </a:ext>
            </a:extLst>
          </p:cNvPr>
          <p:cNvSpPr txBox="1"/>
          <p:nvPr/>
        </p:nvSpPr>
        <p:spPr>
          <a:xfrm>
            <a:off x="4437529" y="209353"/>
            <a:ext cx="3743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Wicked science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30706E-4662-AE03-F8BC-C60806C9D302}"/>
              </a:ext>
            </a:extLst>
          </p:cNvPr>
          <p:cNvSpPr/>
          <p:nvPr/>
        </p:nvSpPr>
        <p:spPr>
          <a:xfrm>
            <a:off x="2048725" y="1221869"/>
            <a:ext cx="5692734" cy="53043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CEA937-648A-3DFC-7A24-0AD4BD9A61E4}"/>
              </a:ext>
            </a:extLst>
          </p:cNvPr>
          <p:cNvSpPr/>
          <p:nvPr/>
        </p:nvSpPr>
        <p:spPr>
          <a:xfrm>
            <a:off x="4712900" y="1200644"/>
            <a:ext cx="5692734" cy="53043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1A18A-C3ED-8359-181D-2E5B63D6ED56}"/>
              </a:ext>
            </a:extLst>
          </p:cNvPr>
          <p:cNvSpPr txBox="1"/>
          <p:nvPr/>
        </p:nvSpPr>
        <p:spPr>
          <a:xfrm>
            <a:off x="4178522" y="1805663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C2D6F-50C1-C13C-E960-F04878A2E0FB}"/>
              </a:ext>
            </a:extLst>
          </p:cNvPr>
          <p:cNvSpPr txBox="1"/>
          <p:nvPr/>
        </p:nvSpPr>
        <p:spPr>
          <a:xfrm>
            <a:off x="7259397" y="1796013"/>
            <a:ext cx="109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Politics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FF2EC-1815-0DA1-380B-B60A1FBDBD05}"/>
              </a:ext>
            </a:extLst>
          </p:cNvPr>
          <p:cNvSpPr txBox="1"/>
          <p:nvPr/>
        </p:nvSpPr>
        <p:spPr>
          <a:xfrm>
            <a:off x="5615747" y="2050663"/>
            <a:ext cx="1138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Wicked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CC957-956C-F383-A5DA-EE860C879BC5}"/>
              </a:ext>
            </a:extLst>
          </p:cNvPr>
          <p:cNvSpPr txBox="1"/>
          <p:nvPr/>
        </p:nvSpPr>
        <p:spPr>
          <a:xfrm>
            <a:off x="4930921" y="2986309"/>
            <a:ext cx="2626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Complexity science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Systems thinking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Scientific experts + stakeholders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EC3A7-5312-A56F-6668-80ADC1C5DF37}"/>
              </a:ext>
            </a:extLst>
          </p:cNvPr>
          <p:cNvSpPr txBox="1"/>
          <p:nvPr/>
        </p:nvSpPr>
        <p:spPr>
          <a:xfrm>
            <a:off x="7639221" y="2471969"/>
            <a:ext cx="287057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Control is limited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future is unknown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Range of policy options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Dissent/disagreement about policy options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Involvement of broad range of stakeholders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1617B0-4405-C5D3-E4A3-19DCC0398496}"/>
              </a:ext>
            </a:extLst>
          </p:cNvPr>
          <p:cNvSpPr txBox="1"/>
          <p:nvPr/>
        </p:nvSpPr>
        <p:spPr>
          <a:xfrm>
            <a:off x="2384397" y="6287306"/>
            <a:ext cx="777264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dual scientific &amp; political natures of wicked societal problems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B85DFF-A8A7-2660-21E7-E64D587B4B81}"/>
              </a:ext>
            </a:extLst>
          </p:cNvPr>
          <p:cNvSpPr txBox="1"/>
          <p:nvPr/>
        </p:nvSpPr>
        <p:spPr>
          <a:xfrm>
            <a:off x="8715339" y="1111170"/>
            <a:ext cx="2232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avoid scientizing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      politics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067151-A039-32A8-579F-CDA27731327A}"/>
              </a:ext>
            </a:extLst>
          </p:cNvPr>
          <p:cNvSpPr txBox="1"/>
          <p:nvPr/>
        </p:nvSpPr>
        <p:spPr>
          <a:xfrm>
            <a:off x="1157468" y="1134320"/>
            <a:ext cx="2332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avoid politicizing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        science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D2F3A-ECDF-DDB2-CD9B-60DDED0BEC85}"/>
              </a:ext>
            </a:extLst>
          </p:cNvPr>
          <p:cNvSpPr txBox="1"/>
          <p:nvPr/>
        </p:nvSpPr>
        <p:spPr>
          <a:xfrm>
            <a:off x="2500111" y="2453841"/>
            <a:ext cx="2429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Transdisciplinary: science, technology, humanities, social sciences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Uncertainty is paramount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Problem framing influenced by stakeholders</a:t>
            </a:r>
          </a:p>
        </p:txBody>
      </p:sp>
    </p:spTree>
    <p:extLst>
      <p:ext uri="{BB962C8B-B14F-4D97-AF65-F5344CB8AC3E}">
        <p14:creationId xmlns:p14="http://schemas.microsoft.com/office/powerpoint/2010/main" val="76078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F695D1-24B4-3052-E92B-A2F40591B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71" y="471680"/>
            <a:ext cx="3876139" cy="438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BD02D5-A7A9-D726-1719-61425CEF7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19" y="535568"/>
            <a:ext cx="6555159" cy="6322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5784F7-9E5C-C301-A9A5-FD0F52FA144C}"/>
              </a:ext>
            </a:extLst>
          </p:cNvPr>
          <p:cNvSpPr txBox="1"/>
          <p:nvPr/>
        </p:nvSpPr>
        <p:spPr>
          <a:xfrm>
            <a:off x="6530559" y="2093495"/>
            <a:ext cx="1498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Order</a:t>
            </a:r>
          </a:p>
          <a:p>
            <a:r>
              <a:rPr lang="en-US" sz="2400" dirty="0">
                <a:solidFill>
                  <a:srgbClr val="7030A0"/>
                </a:solidFill>
              </a:rPr>
              <a:t>Winnow</a:t>
            </a:r>
          </a:p>
          <a:p>
            <a:r>
              <a:rPr lang="en-US" sz="2400" dirty="0">
                <a:solidFill>
                  <a:srgbClr val="7030A0"/>
                </a:solidFill>
              </a:rPr>
              <a:t>Refine</a:t>
            </a:r>
          </a:p>
          <a:p>
            <a:r>
              <a:rPr lang="en-US" sz="2400" dirty="0">
                <a:solidFill>
                  <a:srgbClr val="7030A0"/>
                </a:solidFill>
              </a:rPr>
              <a:t>Synthesize</a:t>
            </a:r>
          </a:p>
          <a:p>
            <a:r>
              <a:rPr lang="en-US" sz="2400" dirty="0">
                <a:solidFill>
                  <a:srgbClr val="7030A0"/>
                </a:solidFill>
              </a:rPr>
              <a:t>Write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Verify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637C1-6121-7D48-C2BE-1FF5CFFB5A65}"/>
              </a:ext>
            </a:extLst>
          </p:cNvPr>
          <p:cNvSpPr txBox="1"/>
          <p:nvPr/>
        </p:nvSpPr>
        <p:spPr>
          <a:xfrm>
            <a:off x="9406097" y="3681663"/>
            <a:ext cx="23019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Expand horizons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Generate ideas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Create links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Google search</a:t>
            </a:r>
          </a:p>
          <a:p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D88982-9BCF-57EE-F527-29F9BB4B7460}"/>
              </a:ext>
            </a:extLst>
          </p:cNvPr>
          <p:cNvSpPr txBox="1"/>
          <p:nvPr/>
        </p:nvSpPr>
        <p:spPr>
          <a:xfrm>
            <a:off x="192478" y="4836691"/>
            <a:ext cx="3850132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</a:rPr>
              <a:t>Judith Curry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50996-2764-C748-24B0-20DFE2906122}"/>
              </a:ext>
            </a:extLst>
          </p:cNvPr>
          <p:cNvSpPr txBox="1"/>
          <p:nvPr/>
        </p:nvSpPr>
        <p:spPr>
          <a:xfrm>
            <a:off x="14739" y="5859393"/>
            <a:ext cx="5648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Judith Curry, </a:t>
            </a:r>
            <a:r>
              <a:rPr lang="en-US" sz="2400" b="1" dirty="0">
                <a:solidFill>
                  <a:srgbClr val="7030A0"/>
                </a:solidFill>
              </a:rPr>
              <a:t>Climate Uncertainty and Risk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Anthem Press, 256 pp (in press)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82E1E-331A-DC17-6818-F0D169225E35}"/>
              </a:ext>
            </a:extLst>
          </p:cNvPr>
          <p:cNvSpPr txBox="1"/>
          <p:nvPr/>
        </p:nvSpPr>
        <p:spPr>
          <a:xfrm>
            <a:off x="3622860" y="784205"/>
            <a:ext cx="148617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politics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policy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philosophy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social psych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uncertainty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6C6C2-E4D1-A1E5-4044-CC4D822E5C1B}"/>
              </a:ext>
            </a:extLst>
          </p:cNvPr>
          <p:cNvSpPr txBox="1"/>
          <p:nvPr/>
        </p:nvSpPr>
        <p:spPr>
          <a:xfrm>
            <a:off x="2199154" y="0"/>
            <a:ext cx="7777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Navigating the wickedness of climate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41032-153C-F262-315E-DFF26209F6F0}"/>
              </a:ext>
            </a:extLst>
          </p:cNvPr>
          <p:cNvSpPr txBox="1"/>
          <p:nvPr/>
        </p:nvSpPr>
        <p:spPr>
          <a:xfrm>
            <a:off x="7905250" y="1282736"/>
            <a:ext cx="1965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productive mode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E748B-CFD7-8AC2-20A0-4F3C461DA8F0}"/>
              </a:ext>
            </a:extLst>
          </p:cNvPr>
          <p:cNvSpPr txBox="1"/>
          <p:nvPr/>
        </p:nvSpPr>
        <p:spPr>
          <a:xfrm>
            <a:off x="8322197" y="6046103"/>
            <a:ext cx="1706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creative mode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87325-1E4A-1A6B-D5A9-9A8E6BC59849}"/>
              </a:ext>
            </a:extLst>
          </p:cNvPr>
          <p:cNvSpPr txBox="1"/>
          <p:nvPr/>
        </p:nvSpPr>
        <p:spPr>
          <a:xfrm>
            <a:off x="8584442" y="859807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yin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1D0FB7-8311-CAE3-A6E2-104D1DF7F9E9}"/>
              </a:ext>
            </a:extLst>
          </p:cNvPr>
          <p:cNvSpPr txBox="1"/>
          <p:nvPr/>
        </p:nvSpPr>
        <p:spPr>
          <a:xfrm>
            <a:off x="8761863" y="5695617"/>
            <a:ext cx="78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yang</a:t>
            </a:r>
          </a:p>
        </p:txBody>
      </p:sp>
    </p:spTree>
    <p:extLst>
      <p:ext uri="{BB962C8B-B14F-4D97-AF65-F5344CB8AC3E}">
        <p14:creationId xmlns:p14="http://schemas.microsoft.com/office/powerpoint/2010/main" val="2463941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6A1194-3DAE-B5E1-FBAB-F23BF314BFF2}"/>
              </a:ext>
            </a:extLst>
          </p:cNvPr>
          <p:cNvSpPr txBox="1"/>
          <p:nvPr/>
        </p:nvSpPr>
        <p:spPr>
          <a:xfrm>
            <a:off x="3796482" y="92588"/>
            <a:ext cx="45822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Taiji health science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56F219-700B-6A4B-5623-5C1D8151682F}"/>
              </a:ext>
            </a:extLst>
          </p:cNvPr>
          <p:cNvCxnSpPr/>
          <p:nvPr/>
        </p:nvCxnSpPr>
        <p:spPr>
          <a:xfrm>
            <a:off x="6096000" y="1280160"/>
            <a:ext cx="0" cy="529132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3DDFC2-F973-61F8-DBBA-AD6100EEA353}"/>
              </a:ext>
            </a:extLst>
          </p:cNvPr>
          <p:cNvCxnSpPr/>
          <p:nvPr/>
        </p:nvCxnSpPr>
        <p:spPr>
          <a:xfrm>
            <a:off x="146304" y="3429000"/>
            <a:ext cx="11875008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524AB9-F61D-188E-1F6F-FB491E104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275" y="2254250"/>
            <a:ext cx="3251200" cy="23495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F63AEE-3458-2E92-8E42-7C75DD1017CD}"/>
              </a:ext>
            </a:extLst>
          </p:cNvPr>
          <p:cNvCxnSpPr>
            <a:cxnSpLocks/>
          </p:cNvCxnSpPr>
          <p:nvPr/>
        </p:nvCxnSpPr>
        <p:spPr>
          <a:xfrm flipV="1">
            <a:off x="7412736" y="2145792"/>
            <a:ext cx="548640" cy="48768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833DD0-AD8B-732C-D7F8-F6809D3672CE}"/>
              </a:ext>
            </a:extLst>
          </p:cNvPr>
          <p:cNvCxnSpPr>
            <a:cxnSpLocks/>
          </p:cNvCxnSpPr>
          <p:nvPr/>
        </p:nvCxnSpPr>
        <p:spPr>
          <a:xfrm>
            <a:off x="7357872" y="4261104"/>
            <a:ext cx="652272" cy="42062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022121-E76E-EEDD-8974-F7C8CE6999DE}"/>
              </a:ext>
            </a:extLst>
          </p:cNvPr>
          <p:cNvCxnSpPr>
            <a:cxnSpLocks/>
          </p:cNvCxnSpPr>
          <p:nvPr/>
        </p:nvCxnSpPr>
        <p:spPr>
          <a:xfrm flipH="1" flipV="1">
            <a:off x="4267200" y="2193290"/>
            <a:ext cx="579120" cy="37312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EB6FA7-2635-51C9-37C4-01E5FF29927B}"/>
              </a:ext>
            </a:extLst>
          </p:cNvPr>
          <p:cNvCxnSpPr>
            <a:cxnSpLocks/>
          </p:cNvCxnSpPr>
          <p:nvPr/>
        </p:nvCxnSpPr>
        <p:spPr>
          <a:xfrm flipH="1">
            <a:off x="4328160" y="4230624"/>
            <a:ext cx="609600" cy="475488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E338899-BB36-ACE0-D3F8-7601A1C9CF00}"/>
              </a:ext>
            </a:extLst>
          </p:cNvPr>
          <p:cNvSpPr txBox="1"/>
          <p:nvPr/>
        </p:nvSpPr>
        <p:spPr>
          <a:xfrm>
            <a:off x="1365504" y="1158240"/>
            <a:ext cx="1621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east</a:t>
            </a:r>
            <a:r>
              <a:rPr lang="en-US" sz="2400" b="1" dirty="0"/>
              <a:t> – </a:t>
            </a:r>
            <a:r>
              <a:rPr lang="en-US" sz="2400" b="1" dirty="0">
                <a:solidFill>
                  <a:srgbClr val="7030A0"/>
                </a:solidFill>
              </a:rPr>
              <a:t>west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99701D-BEFC-FB6B-95C7-6B0C131C6258}"/>
              </a:ext>
            </a:extLst>
          </p:cNvPr>
          <p:cNvSpPr txBox="1"/>
          <p:nvPr/>
        </p:nvSpPr>
        <p:spPr>
          <a:xfrm>
            <a:off x="7779475" y="1280160"/>
            <a:ext cx="399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basic science </a:t>
            </a:r>
            <a:r>
              <a:rPr lang="en-US" sz="2400" b="1" dirty="0"/>
              <a:t>– </a:t>
            </a:r>
            <a:r>
              <a:rPr lang="en-US" sz="2400" b="1" dirty="0">
                <a:solidFill>
                  <a:srgbClr val="FF0000"/>
                </a:solidFill>
              </a:rPr>
              <a:t>clinical science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041537-6295-6598-2494-24EE734D5139}"/>
              </a:ext>
            </a:extLst>
          </p:cNvPr>
          <p:cNvSpPr txBox="1"/>
          <p:nvPr/>
        </p:nvSpPr>
        <p:spPr>
          <a:xfrm>
            <a:off x="8753856" y="3919729"/>
            <a:ext cx="242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science</a:t>
            </a:r>
            <a:r>
              <a:rPr lang="en-US" sz="2400" b="1" dirty="0"/>
              <a:t> – </a:t>
            </a:r>
            <a:r>
              <a:rPr lang="en-US" sz="2400" b="1" dirty="0">
                <a:solidFill>
                  <a:srgbClr val="FF0000"/>
                </a:solidFill>
              </a:rPr>
              <a:t>practice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DBF65F-9BA9-8EBC-0B27-2DECC6D48CA7}"/>
              </a:ext>
            </a:extLst>
          </p:cNvPr>
          <p:cNvSpPr txBox="1"/>
          <p:nvPr/>
        </p:nvSpPr>
        <p:spPr>
          <a:xfrm>
            <a:off x="438912" y="1877568"/>
            <a:ext cx="378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Regulation networks – whole body</a:t>
            </a:r>
          </a:p>
          <a:p>
            <a:endParaRPr lang="en-US" sz="800" dirty="0"/>
          </a:p>
          <a:p>
            <a:r>
              <a:rPr lang="en-US" sz="2000" dirty="0">
                <a:solidFill>
                  <a:srgbClr val="7030A0"/>
                </a:solidFill>
              </a:rPr>
              <a:t>Precision medicine – reductionism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E413C9-9FED-6701-4759-DAD9ABECB11E}"/>
              </a:ext>
            </a:extLst>
          </p:cNvPr>
          <p:cNvSpPr txBox="1"/>
          <p:nvPr/>
        </p:nvSpPr>
        <p:spPr>
          <a:xfrm>
            <a:off x="829056" y="4011168"/>
            <a:ext cx="286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curative</a:t>
            </a:r>
            <a:r>
              <a:rPr lang="en-US" sz="2400" b="1" dirty="0"/>
              <a:t> – </a:t>
            </a:r>
            <a:r>
              <a:rPr lang="en-US" sz="2400" b="1" dirty="0">
                <a:solidFill>
                  <a:srgbClr val="FF0000"/>
                </a:solidFill>
              </a:rPr>
              <a:t>preventive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719177-31CD-B546-CB2E-EB88E37E05F9}"/>
              </a:ext>
            </a:extLst>
          </p:cNvPr>
          <p:cNvSpPr txBox="1"/>
          <p:nvPr/>
        </p:nvSpPr>
        <p:spPr>
          <a:xfrm>
            <a:off x="2255520" y="5413248"/>
            <a:ext cx="775084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transformative research without boundaries</a:t>
            </a:r>
          </a:p>
        </p:txBody>
      </p:sp>
    </p:spTree>
    <p:extLst>
      <p:ext uri="{BB962C8B-B14F-4D97-AF65-F5344CB8AC3E}">
        <p14:creationId xmlns:p14="http://schemas.microsoft.com/office/powerpoint/2010/main" val="4721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fan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037" y="4536778"/>
            <a:ext cx="3094963" cy="2321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A0BE9-74B1-FD40-B997-6E1980361587}"/>
              </a:ext>
            </a:extLst>
          </p:cNvPr>
          <p:cNvSpPr txBox="1"/>
          <p:nvPr/>
        </p:nvSpPr>
        <p:spPr>
          <a:xfrm>
            <a:off x="3974631" y="5086364"/>
            <a:ext cx="4198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Judith Curry</a:t>
            </a:r>
          </a:p>
          <a:p>
            <a:pPr algn="ctr"/>
            <a:r>
              <a:rPr lang="en-US" sz="3200" dirty="0" err="1"/>
              <a:t>curry.judith@gmail.com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135A8-549B-A94A-AE8B-0DC36B19E621}"/>
              </a:ext>
            </a:extLst>
          </p:cNvPr>
          <p:cNvSpPr txBox="1"/>
          <p:nvPr/>
        </p:nvSpPr>
        <p:spPr>
          <a:xfrm>
            <a:off x="4043350" y="3254483"/>
            <a:ext cx="4158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105D53"/>
                </a:solidFill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3C21C-ACD1-5441-A747-561A57C105CE}"/>
              </a:ext>
            </a:extLst>
          </p:cNvPr>
          <p:cNvSpPr txBox="1"/>
          <p:nvPr/>
        </p:nvSpPr>
        <p:spPr>
          <a:xfrm>
            <a:off x="4147160" y="1517221"/>
            <a:ext cx="39456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dirty="0">
                <a:hlinkClick r:id="rId4"/>
              </a:rPr>
              <a:t>http://judithcurry.com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                @</a:t>
            </a:r>
            <a:r>
              <a:rPr lang="en-US" sz="3200" dirty="0" err="1"/>
              <a:t>curryja</a:t>
            </a:r>
            <a:endParaRPr lang="en-US" sz="32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3C30DCE-1878-AA36-794B-07E4BE5EA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67" y="743"/>
            <a:ext cx="6350281" cy="135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A5296-EC7D-0149-37BB-EA9C49A64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4" y="4942390"/>
            <a:ext cx="2021165" cy="1770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F54578-19E3-5AEA-1AF7-4B9425157E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779" y="2037756"/>
            <a:ext cx="814294" cy="7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0194D3-ED5F-3C49-DC57-4F67D82FA1F0}"/>
              </a:ext>
            </a:extLst>
          </p:cNvPr>
          <p:cNvSpPr txBox="1"/>
          <p:nvPr/>
        </p:nvSpPr>
        <p:spPr>
          <a:xfrm>
            <a:off x="4830584" y="396815"/>
            <a:ext cx="25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About 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E5BD9-A497-2453-3D31-00492CBB5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669" y="1588154"/>
            <a:ext cx="6857331" cy="45840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CEBA62-1DBB-5425-77D7-7AA46E2D9C28}"/>
              </a:ext>
            </a:extLst>
          </p:cNvPr>
          <p:cNvSpPr txBox="1"/>
          <p:nvPr/>
        </p:nvSpPr>
        <p:spPr>
          <a:xfrm>
            <a:off x="565476" y="1768630"/>
            <a:ext cx="457400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Professional interests: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Climate science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Uncertainty &amp; risk sciences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Philosophy of science</a:t>
            </a:r>
          </a:p>
          <a:p>
            <a:endParaRPr lang="en-US" sz="2800" dirty="0"/>
          </a:p>
          <a:p>
            <a:pPr>
              <a:spcAft>
                <a:spcPts val="1200"/>
              </a:spcAft>
            </a:pPr>
            <a:r>
              <a:rPr lang="en-US" sz="2800" b="1" dirty="0"/>
              <a:t>Personal interest: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Health sciences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C77CC0-E3E5-8A37-0D17-485CAEFF969F}"/>
              </a:ext>
            </a:extLst>
          </p:cNvPr>
          <p:cNvSpPr txBox="1"/>
          <p:nvPr/>
        </p:nvSpPr>
        <p:spPr>
          <a:xfrm>
            <a:off x="10385946" y="5841242"/>
            <a:ext cx="18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UC Santa Barbara</a:t>
            </a:r>
          </a:p>
        </p:txBody>
      </p:sp>
    </p:spTree>
    <p:extLst>
      <p:ext uri="{BB962C8B-B14F-4D97-AF65-F5344CB8AC3E}">
        <p14:creationId xmlns:p14="http://schemas.microsoft.com/office/powerpoint/2010/main" val="132237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023B20-BD14-C84E-DE61-4237D4071577}"/>
              </a:ext>
            </a:extLst>
          </p:cNvPr>
          <p:cNvSpPr txBox="1"/>
          <p:nvPr/>
        </p:nvSpPr>
        <p:spPr>
          <a:xfrm>
            <a:off x="3795616" y="172526"/>
            <a:ext cx="46460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My heritage in Taiji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B7139-A819-630B-AE0B-00ED334F5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6907"/>
            <a:ext cx="6131636" cy="334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47E181-9AB3-2B56-435B-554622E5DECA}"/>
              </a:ext>
            </a:extLst>
          </p:cNvPr>
          <p:cNvSpPr txBox="1"/>
          <p:nvPr/>
        </p:nvSpPr>
        <p:spPr>
          <a:xfrm>
            <a:off x="379562" y="5293302"/>
            <a:ext cx="4323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Sifu Bruce Moran</a:t>
            </a:r>
          </a:p>
          <a:p>
            <a:pPr marL="461963"/>
            <a:r>
              <a:rPr lang="en-US" sz="2400" dirty="0"/>
              <a:t>Yang Old Style</a:t>
            </a:r>
          </a:p>
          <a:p>
            <a:pPr marL="461963"/>
            <a:r>
              <a:rPr lang="en-US" sz="2400" dirty="0"/>
              <a:t>Tai Chi </a:t>
            </a:r>
            <a:r>
              <a:rPr lang="en-US" sz="2400" dirty="0" err="1"/>
              <a:t>Ch’uan</a:t>
            </a:r>
            <a:r>
              <a:rPr lang="en-US" sz="2400" dirty="0"/>
              <a:t>, Qigong, Tui </a:t>
            </a:r>
            <a:r>
              <a:rPr lang="en-US" sz="2400" dirty="0" err="1"/>
              <a:t>na</a:t>
            </a:r>
            <a:endParaRPr lang="en-US" sz="2400" dirty="0"/>
          </a:p>
          <a:p>
            <a:pPr marL="461963"/>
            <a:r>
              <a:rPr lang="en-US" sz="2400" dirty="0"/>
              <a:t>Tai Chi Tao Paragon Principles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8DF2D-62D6-6FEB-B76A-8DB73A19CCC6}"/>
              </a:ext>
            </a:extLst>
          </p:cNvPr>
          <p:cNvSpPr txBox="1"/>
          <p:nvPr/>
        </p:nvSpPr>
        <p:spPr>
          <a:xfrm>
            <a:off x="7660248" y="5570407"/>
            <a:ext cx="3180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Master Reza </a:t>
            </a:r>
            <a:r>
              <a:rPr lang="en-US" sz="2400" b="1" dirty="0" err="1"/>
              <a:t>Nejad</a:t>
            </a:r>
            <a:endParaRPr lang="en-US" sz="2400" b="1" dirty="0"/>
          </a:p>
          <a:p>
            <a:r>
              <a:rPr lang="en-US" sz="2400" dirty="0"/>
              <a:t>          Tai Chi and Qigong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6D172-6D29-90D6-5AF2-A0C2660D807F}"/>
              </a:ext>
            </a:extLst>
          </p:cNvPr>
          <p:cNvSpPr txBox="1"/>
          <p:nvPr/>
        </p:nvSpPr>
        <p:spPr>
          <a:xfrm>
            <a:off x="207032" y="1500997"/>
            <a:ext cx="5195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University of Chicago Tai Chi Club 1980s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9CE5A-0841-3CDA-0F4B-213DEECF7CBA}"/>
              </a:ext>
            </a:extLst>
          </p:cNvPr>
          <p:cNvSpPr txBox="1"/>
          <p:nvPr/>
        </p:nvSpPr>
        <p:spPr>
          <a:xfrm>
            <a:off x="3191772" y="3429000"/>
            <a:ext cx="1234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Sifu Bruce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47782-8432-1DF6-7C8D-BA49F758DF65}"/>
              </a:ext>
            </a:extLst>
          </p:cNvPr>
          <p:cNvSpPr txBox="1"/>
          <p:nvPr/>
        </p:nvSpPr>
        <p:spPr>
          <a:xfrm>
            <a:off x="0" y="3774060"/>
            <a:ext cx="889411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Sifu Ed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Gierut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8367AC-A328-DB46-4D8A-253401FCF32C}"/>
              </a:ext>
            </a:extLst>
          </p:cNvPr>
          <p:cNvSpPr txBox="1"/>
          <p:nvPr/>
        </p:nvSpPr>
        <p:spPr>
          <a:xfrm>
            <a:off x="7056404" y="1515549"/>
            <a:ext cx="4109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Caughlin</a:t>
            </a:r>
            <a:r>
              <a:rPr lang="en-US" sz="2400" b="1" dirty="0"/>
              <a:t> Club Reno NV current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97758B-04C2-6061-9C0D-545BBFF79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326" y="1945583"/>
            <a:ext cx="5971674" cy="344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78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8216DA-FBE6-72FF-9666-5F6C3E91B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695" y="1242473"/>
            <a:ext cx="3726612" cy="3555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10022-F32D-D76A-FB60-70C83B04DF7E}"/>
              </a:ext>
            </a:extLst>
          </p:cNvPr>
          <p:cNvSpPr txBox="1"/>
          <p:nvPr/>
        </p:nvSpPr>
        <p:spPr>
          <a:xfrm>
            <a:off x="7384235" y="4919131"/>
            <a:ext cx="245625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Philosophy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89308-DD91-A306-999C-BEB01354849B}"/>
              </a:ext>
            </a:extLst>
          </p:cNvPr>
          <p:cNvSpPr txBox="1"/>
          <p:nvPr/>
        </p:nvSpPr>
        <p:spPr>
          <a:xfrm>
            <a:off x="5451889" y="226365"/>
            <a:ext cx="1892569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Practice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F0D82-0ED6-E76F-03BC-935530007652}"/>
              </a:ext>
            </a:extLst>
          </p:cNvPr>
          <p:cNvSpPr txBox="1"/>
          <p:nvPr/>
        </p:nvSpPr>
        <p:spPr>
          <a:xfrm>
            <a:off x="3191778" y="4937067"/>
            <a:ext cx="1749197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Science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5885F0-F328-CA89-7548-047298D21C10}"/>
              </a:ext>
            </a:extLst>
          </p:cNvPr>
          <p:cNvCxnSpPr/>
          <p:nvPr/>
        </p:nvCxnSpPr>
        <p:spPr>
          <a:xfrm flipV="1">
            <a:off x="3364302" y="636720"/>
            <a:ext cx="2087587" cy="428241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85658E-0EBC-1941-FAF2-81E9CEE0ECEE}"/>
              </a:ext>
            </a:extLst>
          </p:cNvPr>
          <p:cNvCxnSpPr>
            <a:stCxn id="7" idx="3"/>
          </p:cNvCxnSpPr>
          <p:nvPr/>
        </p:nvCxnSpPr>
        <p:spPr>
          <a:xfrm flipV="1">
            <a:off x="4940975" y="5273074"/>
            <a:ext cx="2403483" cy="1793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91DCAC-D5BA-7480-B952-7D6A6A105311}"/>
              </a:ext>
            </a:extLst>
          </p:cNvPr>
          <p:cNvCxnSpPr>
            <a:stCxn id="6" idx="3"/>
          </p:cNvCxnSpPr>
          <p:nvPr/>
        </p:nvCxnSpPr>
        <p:spPr>
          <a:xfrm>
            <a:off x="7344458" y="580308"/>
            <a:ext cx="2317127" cy="433882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B5AD12F-4EDE-A589-4DAC-7D20FEB9F87B}"/>
              </a:ext>
            </a:extLst>
          </p:cNvPr>
          <p:cNvSpPr txBox="1"/>
          <p:nvPr/>
        </p:nvSpPr>
        <p:spPr>
          <a:xfrm>
            <a:off x="3676974" y="5749632"/>
            <a:ext cx="52174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duality of yin-yang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towards transformational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60545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CB4A2F-4410-9C24-96F1-4CFDB2FFEF40}"/>
              </a:ext>
            </a:extLst>
          </p:cNvPr>
          <p:cNvSpPr txBox="1"/>
          <p:nvPr/>
        </p:nvSpPr>
        <p:spPr>
          <a:xfrm>
            <a:off x="941341" y="2972405"/>
            <a:ext cx="188122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#1 thinking fast </a:t>
            </a:r>
          </a:p>
          <a:p>
            <a:r>
              <a:rPr lang="en-US" sz="2000" dirty="0"/>
              <a:t>#2 thinking slow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034FD-47AC-65D5-6A28-AAC2030A071F}"/>
              </a:ext>
            </a:extLst>
          </p:cNvPr>
          <p:cNvSpPr txBox="1"/>
          <p:nvPr/>
        </p:nvSpPr>
        <p:spPr>
          <a:xfrm>
            <a:off x="5068646" y="5698774"/>
            <a:ext cx="196541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#2  hare brain </a:t>
            </a:r>
          </a:p>
          <a:p>
            <a:r>
              <a:rPr lang="en-US" sz="2000" dirty="0"/>
              <a:t>#1  tortoise mind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80442-C9EC-F3F5-FFC6-917DFE06E5D6}"/>
              </a:ext>
            </a:extLst>
          </p:cNvPr>
          <p:cNvSpPr txBox="1"/>
          <p:nvPr/>
        </p:nvSpPr>
        <p:spPr>
          <a:xfrm>
            <a:off x="9552124" y="2900315"/>
            <a:ext cx="1856342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#1 stochasticity </a:t>
            </a:r>
          </a:p>
          <a:p>
            <a:r>
              <a:rPr lang="en-US" sz="2000" dirty="0"/>
              <a:t>#2 determinism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F437E-9027-B4FC-1CF6-9D1A3E7B2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21" y="3746971"/>
            <a:ext cx="2092693" cy="3045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BADD1F-799D-60A9-147E-42CE5435F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078" y="2718816"/>
            <a:ext cx="2092692" cy="2931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AEEF43-662A-6E9C-9E2A-5ACBD8B9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127" y="3669792"/>
            <a:ext cx="2293471" cy="3148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3DDEC-DB3E-D689-7BE7-7B257A89B8FB}"/>
              </a:ext>
            </a:extLst>
          </p:cNvPr>
          <p:cNvSpPr txBox="1"/>
          <p:nvPr/>
        </p:nvSpPr>
        <p:spPr>
          <a:xfrm>
            <a:off x="9779584" y="2412618"/>
            <a:ext cx="125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physics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74086F-38B0-30A6-9FC7-5BF330E8C181}"/>
              </a:ext>
            </a:extLst>
          </p:cNvPr>
          <p:cNvSpPr txBox="1"/>
          <p:nvPr/>
        </p:nvSpPr>
        <p:spPr>
          <a:xfrm>
            <a:off x="5141624" y="6327049"/>
            <a:ext cx="1833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psychology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97F407-D9F2-C579-34C3-DF83008CED8A}"/>
              </a:ext>
            </a:extLst>
          </p:cNvPr>
          <p:cNvSpPr txBox="1"/>
          <p:nvPr/>
        </p:nvSpPr>
        <p:spPr>
          <a:xfrm>
            <a:off x="1072696" y="2453791"/>
            <a:ext cx="1765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economics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EEECE-9E18-AB41-26AC-2906B5168FB7}"/>
              </a:ext>
            </a:extLst>
          </p:cNvPr>
          <p:cNvSpPr txBox="1"/>
          <p:nvPr/>
        </p:nvSpPr>
        <p:spPr>
          <a:xfrm>
            <a:off x="3328416" y="113008"/>
            <a:ext cx="5520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Binary modes of thinking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29863-6137-ACD4-69AC-C7D9A443BB10}"/>
              </a:ext>
            </a:extLst>
          </p:cNvPr>
          <p:cNvSpPr txBox="1"/>
          <p:nvPr/>
        </p:nvSpPr>
        <p:spPr>
          <a:xfrm>
            <a:off x="390144" y="841248"/>
            <a:ext cx="372897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System 1: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yang</a:t>
            </a:r>
            <a:r>
              <a:rPr lang="en-US" sz="2400" dirty="0"/>
              <a:t>)</a:t>
            </a:r>
          </a:p>
          <a:p>
            <a:pPr algn="ctr"/>
            <a:r>
              <a:rPr lang="en-US" sz="2400" dirty="0"/>
              <a:t>fast, automatic, multitasking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97503-FC76-9E6E-A0C0-D893C311291F}"/>
              </a:ext>
            </a:extLst>
          </p:cNvPr>
          <p:cNvSpPr txBox="1"/>
          <p:nvPr/>
        </p:nvSpPr>
        <p:spPr>
          <a:xfrm>
            <a:off x="8351520" y="829056"/>
            <a:ext cx="340913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System 2: 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7030A0"/>
                </a:solidFill>
              </a:rPr>
              <a:t>yin</a:t>
            </a:r>
            <a:r>
              <a:rPr lang="en-US" sz="2400" dirty="0"/>
              <a:t>)</a:t>
            </a:r>
          </a:p>
          <a:p>
            <a:pPr algn="ctr"/>
            <a:r>
              <a:rPr lang="en-US" sz="2400" dirty="0"/>
              <a:t>deliberate, mindful intent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B53AD-7139-E002-9582-AE244567D0BA}"/>
              </a:ext>
            </a:extLst>
          </p:cNvPr>
          <p:cNvSpPr txBox="1"/>
          <p:nvPr/>
        </p:nvSpPr>
        <p:spPr>
          <a:xfrm>
            <a:off x="4099635" y="1593269"/>
            <a:ext cx="47195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leisurely tortoise mind, for all its apparent aimlessness, is just as intelligent as the more logical hare brain.” - </a:t>
            </a:r>
            <a:r>
              <a:rPr lang="en-US" sz="20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Claxton</a:t>
            </a:r>
          </a:p>
        </p:txBody>
      </p:sp>
    </p:spTree>
    <p:extLst>
      <p:ext uri="{BB962C8B-B14F-4D97-AF65-F5344CB8AC3E}">
        <p14:creationId xmlns:p14="http://schemas.microsoft.com/office/powerpoint/2010/main" val="1903980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4FA30-30D7-88E6-1C38-22D45627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767" y="1171545"/>
            <a:ext cx="2463697" cy="3478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02782-3B6D-E30D-1532-D845075FD178}"/>
              </a:ext>
            </a:extLst>
          </p:cNvPr>
          <p:cNvSpPr txBox="1"/>
          <p:nvPr/>
        </p:nvSpPr>
        <p:spPr>
          <a:xfrm>
            <a:off x="2285985" y="132339"/>
            <a:ext cx="76172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Role of the monkey in creativity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359AF0-A558-B99C-7BA9-2731720F490E}"/>
              </a:ext>
            </a:extLst>
          </p:cNvPr>
          <p:cNvSpPr txBox="1"/>
          <p:nvPr/>
        </p:nvSpPr>
        <p:spPr>
          <a:xfrm>
            <a:off x="679700" y="999972"/>
            <a:ext cx="76172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low power mode (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1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when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brain is multi-tasking, the operation of any one of the active neurons is susceptible to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noise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generate random new ideas, the brain must be susceptible to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noise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Eureka moments occur when relaxing and not concentrating on a problem.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Oneness: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idea is to make constructive use of noise in low-power mode to provide new perspectives which our more analytic, power-intensive mode is failing to give us.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F6AE7-05EF-FB75-818C-09894A199344}"/>
              </a:ext>
            </a:extLst>
          </p:cNvPr>
          <p:cNvSpPr txBox="1"/>
          <p:nvPr/>
        </p:nvSpPr>
        <p:spPr>
          <a:xfrm>
            <a:off x="2598821" y="6340642"/>
            <a:ext cx="3769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Tim Palmer, </a:t>
            </a:r>
            <a:r>
              <a:rPr lang="en-US" sz="2000" b="1" dirty="0">
                <a:solidFill>
                  <a:srgbClr val="7030A0"/>
                </a:solidFill>
              </a:rPr>
              <a:t>The Primacy of Doubt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9BB36-CFEC-EE06-60A9-D2CA5C600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376" y="4780103"/>
            <a:ext cx="2463697" cy="19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3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2E8FF8-3FB1-8478-7ACC-2092AE1B1819}"/>
              </a:ext>
            </a:extLst>
          </p:cNvPr>
          <p:cNvSpPr txBox="1"/>
          <p:nvPr/>
        </p:nvSpPr>
        <p:spPr>
          <a:xfrm>
            <a:off x="4089226" y="493521"/>
            <a:ext cx="910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Yin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6F0E8-2F95-D0BA-4E5A-B57D00E40EEB}"/>
              </a:ext>
            </a:extLst>
          </p:cNvPr>
          <p:cNvSpPr txBox="1"/>
          <p:nvPr/>
        </p:nvSpPr>
        <p:spPr>
          <a:xfrm>
            <a:off x="7474765" y="500330"/>
            <a:ext cx="1188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Yang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A99E7-3F3A-B15C-256F-E47F49B1200B}"/>
              </a:ext>
            </a:extLst>
          </p:cNvPr>
          <p:cNvSpPr txBox="1"/>
          <p:nvPr/>
        </p:nvSpPr>
        <p:spPr>
          <a:xfrm>
            <a:off x="1383559" y="1900991"/>
            <a:ext cx="3774045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</a:rPr>
              <a:t>Order</a:t>
            </a:r>
          </a:p>
          <a:p>
            <a:pPr algn="r"/>
            <a:endParaRPr lang="en-US" dirty="0"/>
          </a:p>
          <a:p>
            <a:pPr algn="r"/>
            <a:r>
              <a:rPr lang="en-US" sz="2800" b="1" dirty="0">
                <a:solidFill>
                  <a:schemeClr val="accent2"/>
                </a:solidFill>
              </a:rPr>
              <a:t>Reductionism</a:t>
            </a:r>
          </a:p>
          <a:p>
            <a:pPr algn="r"/>
            <a:endParaRPr lang="en-US" sz="1600" dirty="0"/>
          </a:p>
          <a:p>
            <a:pPr algn="r"/>
            <a:r>
              <a:rPr lang="en-US" sz="2800" b="1" dirty="0">
                <a:solidFill>
                  <a:srgbClr val="00B050"/>
                </a:solidFill>
              </a:rPr>
              <a:t>Causal thinking</a:t>
            </a:r>
          </a:p>
          <a:p>
            <a:pPr algn="r"/>
            <a:endParaRPr lang="en-US" sz="1600" dirty="0"/>
          </a:p>
          <a:p>
            <a:pPr algn="r"/>
            <a:r>
              <a:rPr lang="en-US" sz="2800" dirty="0">
                <a:solidFill>
                  <a:srgbClr val="0070C0"/>
                </a:solidFill>
              </a:rPr>
              <a:t>Disciplinary</a:t>
            </a:r>
          </a:p>
          <a:p>
            <a:pPr algn="r"/>
            <a:endParaRPr lang="en-US" sz="1600" dirty="0"/>
          </a:p>
          <a:p>
            <a:pPr algn="r"/>
            <a:r>
              <a:rPr lang="en-US" sz="2800" dirty="0">
                <a:solidFill>
                  <a:srgbClr val="7030A0"/>
                </a:solidFill>
              </a:rPr>
              <a:t>Foundational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17812-C960-00CE-B290-3E4D8C6E8EC2}"/>
              </a:ext>
            </a:extLst>
          </p:cNvPr>
          <p:cNvSpPr txBox="1"/>
          <p:nvPr/>
        </p:nvSpPr>
        <p:spPr>
          <a:xfrm>
            <a:off x="7495641" y="1888956"/>
            <a:ext cx="3620030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Chaos</a:t>
            </a:r>
          </a:p>
          <a:p>
            <a:endParaRPr lang="en-US" sz="1600" dirty="0"/>
          </a:p>
          <a:p>
            <a:r>
              <a:rPr lang="en-US" sz="2800" b="1" dirty="0">
                <a:solidFill>
                  <a:schemeClr val="accent2"/>
                </a:solidFill>
              </a:rPr>
              <a:t>System complexity</a:t>
            </a:r>
          </a:p>
          <a:p>
            <a:endParaRPr lang="en-US" sz="1600" dirty="0"/>
          </a:p>
          <a:p>
            <a:r>
              <a:rPr lang="en-US" sz="2800" b="1" dirty="0">
                <a:solidFill>
                  <a:srgbClr val="00B050"/>
                </a:solidFill>
              </a:rPr>
              <a:t>Circularity &amp; feedbacks</a:t>
            </a:r>
          </a:p>
          <a:p>
            <a:endParaRPr lang="en-US" sz="1600" dirty="0"/>
          </a:p>
          <a:p>
            <a:r>
              <a:rPr lang="en-US" sz="2800" dirty="0">
                <a:solidFill>
                  <a:srgbClr val="0070C0"/>
                </a:solidFill>
              </a:rPr>
              <a:t>Transdisciplinary</a:t>
            </a:r>
          </a:p>
          <a:p>
            <a:endParaRPr lang="en-US" sz="1600" dirty="0"/>
          </a:p>
          <a:p>
            <a:r>
              <a:rPr lang="en-US" sz="2800" dirty="0">
                <a:solidFill>
                  <a:srgbClr val="7030A0"/>
                </a:solidFill>
              </a:rPr>
              <a:t>Knowledge frontiers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A9C0EE-A3F6-EB64-6011-EF5134704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575" y="2919206"/>
            <a:ext cx="1328931" cy="1267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DA5418-FC6B-B429-ADEC-B85A278D8EAC}"/>
              </a:ext>
            </a:extLst>
          </p:cNvPr>
          <p:cNvSpPr txBox="1"/>
          <p:nvPr/>
        </p:nvSpPr>
        <p:spPr>
          <a:xfrm>
            <a:off x="5305903" y="1046386"/>
            <a:ext cx="1943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8254E-A05B-20AF-2F27-E7AC2493BECC}"/>
              </a:ext>
            </a:extLst>
          </p:cNvPr>
          <p:cNvSpPr txBox="1"/>
          <p:nvPr/>
        </p:nvSpPr>
        <p:spPr>
          <a:xfrm>
            <a:off x="4306790" y="5514112"/>
            <a:ext cx="4293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Transformative research</a:t>
            </a:r>
          </a:p>
        </p:txBody>
      </p:sp>
    </p:spTree>
    <p:extLst>
      <p:ext uri="{BB962C8B-B14F-4D97-AF65-F5344CB8AC3E}">
        <p14:creationId xmlns:p14="http://schemas.microsoft.com/office/powerpoint/2010/main" val="307934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5C8DFE-47BA-F368-0946-7286F653B82D}"/>
              </a:ext>
            </a:extLst>
          </p:cNvPr>
          <p:cNvSpPr txBox="1"/>
          <p:nvPr/>
        </p:nvSpPr>
        <p:spPr>
          <a:xfrm>
            <a:off x="3182850" y="1564132"/>
            <a:ext cx="4593556" cy="46474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Frames: organizing principles that shape how people conceptualize an issue.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Frames direct how a problem is stated, what is excluded, what is relevant, and what answers are appropriate.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Framing bias: narrow approach pre-ordains the conclusion to a much more complex problem.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869AA-6491-C798-4F55-E2BD6ADA4E8C}"/>
              </a:ext>
            </a:extLst>
          </p:cNvPr>
          <p:cNvSpPr txBox="1"/>
          <p:nvPr/>
        </p:nvSpPr>
        <p:spPr>
          <a:xfrm>
            <a:off x="4920916" y="372979"/>
            <a:ext cx="1877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299FB-5DBB-1B50-432C-1B9949FF9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42" y="2410821"/>
            <a:ext cx="2326469" cy="1852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D97E89-3F85-DD82-68C9-8328E65292C1}"/>
              </a:ext>
            </a:extLst>
          </p:cNvPr>
          <p:cNvSpPr txBox="1"/>
          <p:nvPr/>
        </p:nvSpPr>
        <p:spPr>
          <a:xfrm>
            <a:off x="649681" y="2787210"/>
            <a:ext cx="192572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200" dirty="0"/>
              <a:t>reductionism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200" dirty="0"/>
              <a:t>order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200" dirty="0"/>
              <a:t>control</a:t>
            </a:r>
          </a:p>
          <a:p>
            <a:endParaRPr lang="en-US" sz="1200" dirty="0"/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61FA8-2B50-5E94-1D25-CB35935CC70F}"/>
              </a:ext>
            </a:extLst>
          </p:cNvPr>
          <p:cNvSpPr txBox="1"/>
          <p:nvPr/>
        </p:nvSpPr>
        <p:spPr>
          <a:xfrm>
            <a:off x="625617" y="1868131"/>
            <a:ext cx="198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Tame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1C2A57-3C9B-A601-0F0F-2AE30B780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483" y="1770939"/>
            <a:ext cx="3477508" cy="3680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27012-9E26-ABE4-F494-9537A0388329}"/>
              </a:ext>
            </a:extLst>
          </p:cNvPr>
          <p:cNvSpPr txBox="1"/>
          <p:nvPr/>
        </p:nvSpPr>
        <p:spPr>
          <a:xfrm>
            <a:off x="8239806" y="5619500"/>
            <a:ext cx="360148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acknowledgement of what is outside the frame and its potential importance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FA3FE-F29E-3275-0409-2412BFB6DBE0}"/>
              </a:ext>
            </a:extLst>
          </p:cNvPr>
          <p:cNvSpPr txBox="1"/>
          <p:nvPr/>
        </p:nvSpPr>
        <p:spPr>
          <a:xfrm>
            <a:off x="8662737" y="2342593"/>
            <a:ext cx="279801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uncertainty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ambiguity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contradictions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758F0-4B75-5F1A-C76C-7917014EF937}"/>
              </a:ext>
            </a:extLst>
          </p:cNvPr>
          <p:cNvSpPr txBox="1"/>
          <p:nvPr/>
        </p:nvSpPr>
        <p:spPr>
          <a:xfrm>
            <a:off x="8771716" y="1287222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Complex problem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F1B9BC-B384-0903-5D90-8AFE462C7B8B}"/>
              </a:ext>
            </a:extLst>
          </p:cNvPr>
          <p:cNvCxnSpPr>
            <a:cxnSpLocks/>
          </p:cNvCxnSpPr>
          <p:nvPr/>
        </p:nvCxnSpPr>
        <p:spPr>
          <a:xfrm flipH="1">
            <a:off x="2332269" y="2329477"/>
            <a:ext cx="548299" cy="4980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3A6D2E-BC0C-095C-3208-034757C48285}"/>
              </a:ext>
            </a:extLst>
          </p:cNvPr>
          <p:cNvCxnSpPr>
            <a:cxnSpLocks/>
          </p:cNvCxnSpPr>
          <p:nvPr/>
        </p:nvCxnSpPr>
        <p:spPr>
          <a:xfrm flipH="1" flipV="1">
            <a:off x="2276319" y="3859609"/>
            <a:ext cx="524355" cy="4738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14F9DE-C3B8-E3AD-84F5-A72CB182B25B}"/>
              </a:ext>
            </a:extLst>
          </p:cNvPr>
          <p:cNvCxnSpPr>
            <a:cxnSpLocks/>
          </p:cNvCxnSpPr>
          <p:nvPr/>
        </p:nvCxnSpPr>
        <p:spPr>
          <a:xfrm flipV="1">
            <a:off x="397009" y="3907834"/>
            <a:ext cx="526960" cy="5413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0EB7EB-5C6C-E22D-B26E-0EE66308D078}"/>
              </a:ext>
            </a:extLst>
          </p:cNvPr>
          <p:cNvCxnSpPr>
            <a:cxnSpLocks/>
          </p:cNvCxnSpPr>
          <p:nvPr/>
        </p:nvCxnSpPr>
        <p:spPr>
          <a:xfrm>
            <a:off x="319896" y="2371796"/>
            <a:ext cx="605998" cy="4267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04AEA0-53D5-7914-0BF6-D4B6C7334597}"/>
              </a:ext>
            </a:extLst>
          </p:cNvPr>
          <p:cNvCxnSpPr>
            <a:cxnSpLocks/>
          </p:cNvCxnSpPr>
          <p:nvPr/>
        </p:nvCxnSpPr>
        <p:spPr>
          <a:xfrm flipV="1">
            <a:off x="11320041" y="1665606"/>
            <a:ext cx="659757" cy="5467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BD2FD8B-DE3B-49F8-AC8A-0D364C9E892C}"/>
              </a:ext>
            </a:extLst>
          </p:cNvPr>
          <p:cNvCxnSpPr>
            <a:cxnSpLocks/>
          </p:cNvCxnSpPr>
          <p:nvPr/>
        </p:nvCxnSpPr>
        <p:spPr>
          <a:xfrm>
            <a:off x="11321966" y="5015407"/>
            <a:ext cx="614001" cy="5404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09829B-90DE-27BA-7A77-99EF648A8E99}"/>
              </a:ext>
            </a:extLst>
          </p:cNvPr>
          <p:cNvCxnSpPr>
            <a:cxnSpLocks/>
          </p:cNvCxnSpPr>
          <p:nvPr/>
        </p:nvCxnSpPr>
        <p:spPr>
          <a:xfrm flipH="1" flipV="1">
            <a:off x="8113855" y="1640010"/>
            <a:ext cx="659757" cy="5954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9D3EE45-29E0-AEEC-E278-09D9994C7E3D}"/>
              </a:ext>
            </a:extLst>
          </p:cNvPr>
          <p:cNvCxnSpPr>
            <a:cxnSpLocks/>
          </p:cNvCxnSpPr>
          <p:nvPr/>
        </p:nvCxnSpPr>
        <p:spPr>
          <a:xfrm flipH="1">
            <a:off x="8113855" y="5052057"/>
            <a:ext cx="628811" cy="5537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1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6A1CD3-3F6D-DBEB-30D0-36EE9FCC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95" y="2394284"/>
            <a:ext cx="2397427" cy="2947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DBDCB-E31B-3639-C3D8-E0F3BF231EAF}"/>
              </a:ext>
            </a:extLst>
          </p:cNvPr>
          <p:cNvSpPr txBox="1"/>
          <p:nvPr/>
        </p:nvSpPr>
        <p:spPr>
          <a:xfrm>
            <a:off x="1010634" y="950513"/>
            <a:ext cx="2180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Yin - order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5F064-7265-D845-F4AB-D7471C7D0575}"/>
              </a:ext>
            </a:extLst>
          </p:cNvPr>
          <p:cNvSpPr txBox="1"/>
          <p:nvPr/>
        </p:nvSpPr>
        <p:spPr>
          <a:xfrm>
            <a:off x="8217547" y="866286"/>
            <a:ext cx="2541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Yang - chaos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20C033-3528-1FF2-58C6-1E0C29D1D1E4}"/>
              </a:ext>
            </a:extLst>
          </p:cNvPr>
          <p:cNvSpPr txBox="1"/>
          <p:nvPr/>
        </p:nvSpPr>
        <p:spPr>
          <a:xfrm>
            <a:off x="1419714" y="2490535"/>
            <a:ext cx="1248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CO</a:t>
            </a:r>
            <a:r>
              <a:rPr lang="en-US" sz="5400" b="1" baseline="-25000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B7541-BD1A-19AF-5E73-0362AD0E3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114" y="3429000"/>
            <a:ext cx="1689100" cy="158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DD0EA0-05B4-9267-BC8E-B02AA6DA003E}"/>
              </a:ext>
            </a:extLst>
          </p:cNvPr>
          <p:cNvSpPr txBox="1"/>
          <p:nvPr/>
        </p:nvSpPr>
        <p:spPr>
          <a:xfrm>
            <a:off x="4186987" y="188837"/>
            <a:ext cx="3819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Climate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056E2-778C-5DE8-C032-45B89F664059}"/>
              </a:ext>
            </a:extLst>
          </p:cNvPr>
          <p:cNvSpPr txBox="1"/>
          <p:nvPr/>
        </p:nvSpPr>
        <p:spPr>
          <a:xfrm>
            <a:off x="1672657" y="3428986"/>
            <a:ext cx="862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06C7EA-EB06-FC5B-D875-6A42A9DCE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437" y="2275989"/>
            <a:ext cx="4593556" cy="3934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CA9C77-C94C-855A-C9B3-4D8CDEC6C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143" y="4242999"/>
            <a:ext cx="4049525" cy="23117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171C1E-0686-65FE-6AD7-380823376CA5}"/>
              </a:ext>
            </a:extLst>
          </p:cNvPr>
          <p:cNvSpPr txBox="1"/>
          <p:nvPr/>
        </p:nvSpPr>
        <p:spPr>
          <a:xfrm>
            <a:off x="7539766" y="1792723"/>
            <a:ext cx="4419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Unknowns – known and unknown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563C3-DD01-098E-9160-E4E16E8BFB04}"/>
              </a:ext>
            </a:extLst>
          </p:cNvPr>
          <p:cNvSpPr txBox="1"/>
          <p:nvPr/>
        </p:nvSpPr>
        <p:spPr>
          <a:xfrm>
            <a:off x="7916794" y="2675464"/>
            <a:ext cx="38207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Climate change: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dirty="0"/>
              <a:t>ocean/atm circulations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dirty="0"/>
              <a:t>solar effects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dirty="0"/>
              <a:t>volcanoes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b="1" dirty="0"/>
              <a:t>emissions</a:t>
            </a:r>
            <a:endParaRPr lang="en-US" sz="2400" dirty="0"/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b="1" dirty="0"/>
              <a:t>land use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dirty="0"/>
              <a:t>tidal effects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We can’t control the climate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34BB2F-FE37-02D8-7FFA-9033444921B8}"/>
              </a:ext>
            </a:extLst>
          </p:cNvPr>
          <p:cNvSpPr txBox="1"/>
          <p:nvPr/>
        </p:nvSpPr>
        <p:spPr>
          <a:xfrm>
            <a:off x="4307280" y="4487777"/>
            <a:ext cx="3255956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Solutions:</a:t>
            </a:r>
          </a:p>
          <a:p>
            <a:pPr marL="238125" indent="-179388">
              <a:buFont typeface="Arial" panose="020B0604020202020204" pitchFamily="34" charset="0"/>
              <a:buChar char="•"/>
            </a:pPr>
            <a:r>
              <a:rPr lang="en-US" sz="2200" dirty="0"/>
              <a:t>abundant clean </a:t>
            </a:r>
            <a:r>
              <a:rPr lang="en-US" sz="2200" b="1" dirty="0"/>
              <a:t>energy</a:t>
            </a:r>
          </a:p>
          <a:p>
            <a:pPr marL="238125" indent="-179388">
              <a:buFont typeface="Arial" panose="020B0604020202020204" pitchFamily="34" charset="0"/>
              <a:buChar char="•"/>
            </a:pPr>
            <a:r>
              <a:rPr lang="en-US" sz="2200" dirty="0"/>
              <a:t>manage </a:t>
            </a:r>
            <a:r>
              <a:rPr lang="en-US" sz="2200" b="1" dirty="0"/>
              <a:t>water</a:t>
            </a:r>
            <a:r>
              <a:rPr lang="en-US" sz="2200" dirty="0"/>
              <a:t> resources</a:t>
            </a:r>
          </a:p>
          <a:p>
            <a:pPr marL="238125" indent="-179388">
              <a:buFont typeface="Arial" panose="020B0604020202020204" pitchFamily="34" charset="0"/>
              <a:buChar char="•"/>
            </a:pPr>
            <a:r>
              <a:rPr lang="en-US" sz="2200" b="1" dirty="0"/>
              <a:t>food</a:t>
            </a:r>
            <a:r>
              <a:rPr lang="en-US" sz="2200" dirty="0"/>
              <a:t> productivity</a:t>
            </a:r>
          </a:p>
          <a:p>
            <a:pPr marL="58737"/>
            <a:endParaRPr lang="en-US" sz="1100" dirty="0"/>
          </a:p>
          <a:p>
            <a:r>
              <a:rPr lang="en-US" sz="2200" dirty="0"/>
              <a:t>Economic 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13AE74-7572-1917-0B2A-76C9CBC97B38}"/>
              </a:ext>
            </a:extLst>
          </p:cNvPr>
          <p:cNvSpPr txBox="1"/>
          <p:nvPr/>
        </p:nvSpPr>
        <p:spPr>
          <a:xfrm>
            <a:off x="4446224" y="3825402"/>
            <a:ext cx="2728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Reduce vulnerability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1F3CA3-D8C0-757E-C69B-0F5235035CC4}"/>
              </a:ext>
            </a:extLst>
          </p:cNvPr>
          <p:cNvCxnSpPr/>
          <p:nvPr/>
        </p:nvCxnSpPr>
        <p:spPr>
          <a:xfrm>
            <a:off x="3621499" y="866286"/>
            <a:ext cx="0" cy="568849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C6BF72-FDFC-1788-E36E-6147F3BC5D25}"/>
              </a:ext>
            </a:extLst>
          </p:cNvPr>
          <p:cNvSpPr txBox="1"/>
          <p:nvPr/>
        </p:nvSpPr>
        <p:spPr>
          <a:xfrm>
            <a:off x="1552074" y="1876947"/>
            <a:ext cx="1070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control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7DB012-7C50-36C1-6402-C352E35B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137" y="1314238"/>
            <a:ext cx="2230307" cy="2127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C7B41B-A619-0B89-888F-08E92BCB29D3}"/>
              </a:ext>
            </a:extLst>
          </p:cNvPr>
          <p:cNvSpPr txBox="1"/>
          <p:nvPr/>
        </p:nvSpPr>
        <p:spPr>
          <a:xfrm>
            <a:off x="609450" y="5498427"/>
            <a:ext cx="28396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Goal: controlling the climate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696BC-C5FA-B625-A1F0-E4B2BC487A59}"/>
              </a:ext>
            </a:extLst>
          </p:cNvPr>
          <p:cNvSpPr txBox="1"/>
          <p:nvPr/>
        </p:nvSpPr>
        <p:spPr>
          <a:xfrm>
            <a:off x="8398029" y="6273710"/>
            <a:ext cx="31939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Goal: understanding the climate</a:t>
            </a:r>
          </a:p>
        </p:txBody>
      </p:sp>
    </p:spTree>
    <p:extLst>
      <p:ext uri="{BB962C8B-B14F-4D97-AF65-F5344CB8AC3E}">
        <p14:creationId xmlns:p14="http://schemas.microsoft.com/office/powerpoint/2010/main" val="2429457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753</Words>
  <Application>Microsoft Macintosh PowerPoint</Application>
  <PresentationFormat>Widescreen</PresentationFormat>
  <Paragraphs>221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Curry</dc:creator>
  <cp:lastModifiedBy>Judith Curry</cp:lastModifiedBy>
  <cp:revision>44</cp:revision>
  <dcterms:created xsi:type="dcterms:W3CDTF">2022-11-15T17:53:37Z</dcterms:created>
  <dcterms:modified xsi:type="dcterms:W3CDTF">2022-11-21T19:16:35Z</dcterms:modified>
</cp:coreProperties>
</file>