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sldIdLst>
    <p:sldId id="792" r:id="rId2"/>
    <p:sldId id="795" r:id="rId3"/>
    <p:sldId id="615" r:id="rId4"/>
    <p:sldId id="759" r:id="rId5"/>
    <p:sldId id="649" r:id="rId6"/>
    <p:sldId id="663" r:id="rId7"/>
    <p:sldId id="648" r:id="rId8"/>
    <p:sldId id="665" r:id="rId9"/>
    <p:sldId id="797" r:id="rId10"/>
    <p:sldId id="512" r:id="rId11"/>
    <p:sldId id="811" r:id="rId12"/>
    <p:sldId id="763" r:id="rId13"/>
    <p:sldId id="775" r:id="rId14"/>
    <p:sldId id="776" r:id="rId15"/>
    <p:sldId id="748" r:id="rId16"/>
    <p:sldId id="764" r:id="rId17"/>
    <p:sldId id="794" r:id="rId18"/>
    <p:sldId id="784" r:id="rId19"/>
    <p:sldId id="785" r:id="rId20"/>
    <p:sldId id="799" r:id="rId21"/>
    <p:sldId id="750" r:id="rId22"/>
    <p:sldId id="751" r:id="rId23"/>
    <p:sldId id="752" r:id="rId24"/>
    <p:sldId id="766" r:id="rId25"/>
    <p:sldId id="840" r:id="rId26"/>
    <p:sldId id="810" r:id="rId27"/>
    <p:sldId id="803" r:id="rId28"/>
    <p:sldId id="812" r:id="rId29"/>
    <p:sldId id="807" r:id="rId30"/>
    <p:sldId id="756" r:id="rId31"/>
    <p:sldId id="691" r:id="rId32"/>
    <p:sldId id="758" r:id="rId33"/>
    <p:sldId id="682" r:id="rId34"/>
    <p:sldId id="831" r:id="rId35"/>
    <p:sldId id="830" r:id="rId36"/>
    <p:sldId id="829" r:id="rId37"/>
    <p:sldId id="778" r:id="rId38"/>
    <p:sldId id="779" r:id="rId39"/>
    <p:sldId id="780" r:id="rId40"/>
    <p:sldId id="836" r:id="rId41"/>
    <p:sldId id="661" r:id="rId42"/>
    <p:sldId id="809" r:id="rId43"/>
    <p:sldId id="805" r:id="rId44"/>
    <p:sldId id="788" r:id="rId45"/>
    <p:sldId id="787" r:id="rId46"/>
    <p:sldId id="684" r:id="rId47"/>
    <p:sldId id="824" r:id="rId48"/>
    <p:sldId id="835" r:id="rId49"/>
    <p:sldId id="833" r:id="rId50"/>
    <p:sldId id="712" r:id="rId51"/>
    <p:sldId id="745" r:id="rId52"/>
    <p:sldId id="746" r:id="rId53"/>
    <p:sldId id="816" r:id="rId54"/>
    <p:sldId id="818" r:id="rId55"/>
    <p:sldId id="725" r:id="rId56"/>
    <p:sldId id="837"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62F9E"/>
    <a:srgbClr val="1125D4"/>
    <a:srgbClr val="5D186A"/>
    <a:srgbClr val="FBC4FF"/>
    <a:srgbClr val="711E80"/>
    <a:srgbClr val="CB1E1E"/>
    <a:srgbClr val="0D1385"/>
    <a:srgbClr val="9E2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944" y="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0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a:defRPr sz="1200"/>
            </a:lvl1pPr>
          </a:lstStyle>
          <a:p>
            <a:pPr>
              <a:defRPr/>
            </a:pPr>
            <a:fld id="{0A267336-0CC3-7E4E-8F3B-8210DFF4A8E4}" type="slidenum">
              <a:rPr lang="en-US"/>
              <a:pPr>
                <a:defRPr/>
              </a:pPr>
              <a:t>‹#›</a:t>
            </a:fld>
            <a:endParaRPr lang="en-US"/>
          </a:p>
        </p:txBody>
      </p:sp>
    </p:spTree>
    <p:extLst>
      <p:ext uri="{BB962C8B-B14F-4D97-AF65-F5344CB8AC3E}">
        <p14:creationId xmlns:p14="http://schemas.microsoft.com/office/powerpoint/2010/main" val="821066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F89BEB-28DF-584B-BCEC-8D31AEA0E3E8}" type="slidenum">
              <a:rPr lang="en-US" sz="1200"/>
              <a:pPr/>
              <a:t>1</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r>
              <a:rPr lang="en-US" dirty="0" smtClean="0"/>
              <a:t>Thank you Teresa for the kind introduction.  And I would like to thank</a:t>
            </a:r>
            <a:r>
              <a:rPr lang="en-US" baseline="0" dirty="0" smtClean="0"/>
              <a:t> the SPE for sponsoring this event.</a:t>
            </a:r>
          </a:p>
          <a:p>
            <a:pPr eaLnBrk="1" hangingPunct="1"/>
            <a:r>
              <a:rPr lang="en-US" baseline="0" dirty="0" smtClean="0"/>
              <a:t>The title of my talk is Climate Change Science:  Fact, Fiction &amp; the Unsettled</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So is all this disagreement simply about politics?  Or is there underlying </a:t>
            </a:r>
            <a:r>
              <a:rPr lang="en-US" dirty="0" smtClean="0"/>
              <a:t>disagreement </a:t>
            </a:r>
            <a:r>
              <a:rPr lang="en-US" dirty="0"/>
              <a:t>and uncertainty about the science?. There is widespread agreement on these basic tenets</a:t>
            </a:r>
            <a:r>
              <a:rPr lang="en-US" dirty="0" smtClean="0"/>
              <a:t>:  READ.   There is however, disagreement on the most consequential issues: READ</a:t>
            </a:r>
          </a:p>
          <a:p>
            <a:r>
              <a:rPr lang="en-US" dirty="0" smtClean="0"/>
              <a:t>These four topics</a:t>
            </a:r>
            <a:r>
              <a:rPr lang="en-US" baseline="0" dirty="0" smtClean="0"/>
              <a:t> of disagreement provide the organization for the rest of my talk.</a:t>
            </a:r>
            <a:endParaRPr lang="en-US" dirty="0"/>
          </a:p>
          <a:p>
            <a:endParaRPr lang="en-US" dirty="0"/>
          </a:p>
        </p:txBody>
      </p:sp>
      <p:sp>
        <p:nvSpPr>
          <p:cNvPr id="327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37DD20-E3A8-A34C-9537-48BDF135C87E}" type="slidenum">
              <a:rPr lang="en-US" sz="1200"/>
              <a:pPr/>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a:t>
            </a:r>
            <a:r>
              <a:rPr lang="en-US" dirty="0"/>
              <a:t>figure shows the global surface temperature anomalies since 1850.  We see a substantial temperature increase from 1910-1940, then a period of weak cooling from 1940 to the late 1970s, then a sharp increase since the late 1970’s until the 21</a:t>
            </a:r>
            <a:r>
              <a:rPr lang="en-US" baseline="30000" dirty="0"/>
              <a:t>st</a:t>
            </a:r>
            <a:r>
              <a:rPr lang="en-US" dirty="0"/>
              <a:t> century when the temperatures have been relatively flat, until a recent uptick </a:t>
            </a:r>
            <a:r>
              <a:rPr lang="en-US" dirty="0" smtClean="0"/>
              <a:t>in </a:t>
            </a:r>
            <a:r>
              <a:rPr lang="en-US" dirty="0"/>
              <a:t>2014 and 2015.</a:t>
            </a:r>
          </a:p>
          <a:p>
            <a:endParaRPr lang="en-US" dirty="0"/>
          </a:p>
          <a:p>
            <a:r>
              <a:rPr lang="en-US" dirty="0"/>
              <a:t>So what is causing the warming?  The IPCC 5</a:t>
            </a:r>
            <a:r>
              <a:rPr lang="en-US" baseline="30000" dirty="0"/>
              <a:t>th</a:t>
            </a:r>
            <a:r>
              <a:rPr lang="en-US" dirty="0"/>
              <a:t> assessment report concluded:</a:t>
            </a:r>
          </a:p>
          <a:p>
            <a:endParaRPr lang="en-US" dirty="0"/>
          </a:p>
          <a:p>
            <a:r>
              <a:rPr lang="en-US" dirty="0"/>
              <a:t>However, the IPCC does not have a convincing </a:t>
            </a:r>
            <a:r>
              <a:rPr lang="en-US" dirty="0" smtClean="0"/>
              <a:t>explanation </a:t>
            </a:r>
            <a:r>
              <a:rPr lang="en-US" dirty="0"/>
              <a:t>for the substantial warming between 1910 and 1940, and the lack of warming until 1975.</a:t>
            </a:r>
          </a:p>
        </p:txBody>
      </p:sp>
      <p:sp>
        <p:nvSpPr>
          <p:cNvPr id="358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85A105-2256-B840-A533-42E5063CEA76}" type="slidenum">
              <a:rPr lang="en-US" sz="1200"/>
              <a:pPr/>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 look at the temperatures for the past 20 years.  This figure shows 4 different global</a:t>
            </a:r>
            <a:r>
              <a:rPr lang="en-US" baseline="0" dirty="0" smtClean="0"/>
              <a:t> temperature data sets, and you can see that the data sets mostly agree.  2015 was striking as the ‘warmest year’, since there had been very little warming since 1998.  Both 1998 and 2015 were big El Nino years, which results in warmer global temperatures owing to circulation patterns in the tropical Pacific Ocean.</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13</a:t>
            </a:fld>
            <a:endParaRPr lang="en-US"/>
          </a:p>
        </p:txBody>
      </p:sp>
    </p:spTree>
    <p:extLst>
      <p:ext uri="{BB962C8B-B14F-4D97-AF65-F5344CB8AC3E}">
        <p14:creationId xmlns:p14="http://schemas.microsoft.com/office/powerpoint/2010/main" val="261343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global surface temperature record has been criticized for the lack of global observations and the large number of adjustments</a:t>
            </a:r>
            <a:r>
              <a:rPr lang="en-US" baseline="0" dirty="0" smtClean="0"/>
              <a:t> that are made to the data.  Satellites are able to provide truly global coverage.  This figure shows the global average lower atmospheric temperatures determined from satellite.   There is no warming trend in the data set since 1998, and 2015 was only the 3</a:t>
            </a:r>
            <a:r>
              <a:rPr lang="en-US" baseline="30000" dirty="0" smtClean="0"/>
              <a:t>rd</a:t>
            </a:r>
            <a:r>
              <a:rPr lang="en-US" baseline="0" dirty="0" smtClean="0"/>
              <a:t> warmest year in the satellite dataset, although a spike is seen in February 2016 from El Nino.</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14</a:t>
            </a:fld>
            <a:endParaRPr lang="en-US"/>
          </a:p>
        </p:txBody>
      </p:sp>
    </p:spTree>
    <p:extLst>
      <p:ext uri="{BB962C8B-B14F-4D97-AF65-F5344CB8AC3E}">
        <p14:creationId xmlns:p14="http://schemas.microsoft.com/office/powerpoint/2010/main" val="31434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So, how </a:t>
            </a:r>
            <a:r>
              <a:rPr lang="en-US" dirty="0"/>
              <a:t>unusual is the late 20</a:t>
            </a:r>
            <a:r>
              <a:rPr lang="en-US" baseline="30000" dirty="0"/>
              <a:t>th</a:t>
            </a:r>
            <a:r>
              <a:rPr lang="en-US" dirty="0"/>
              <a:t> century warming? There are very few historical records that go back more than </a:t>
            </a:r>
            <a:r>
              <a:rPr lang="en-US" dirty="0" smtClean="0"/>
              <a:t>100 </a:t>
            </a:r>
            <a:r>
              <a:rPr lang="en-US" dirty="0"/>
              <a:t>years.  </a:t>
            </a:r>
            <a:r>
              <a:rPr lang="en-US" dirty="0" smtClean="0"/>
              <a:t>There are a number of records in Europe going back to the 17</a:t>
            </a:r>
            <a:r>
              <a:rPr lang="en-US" baseline="30000" dirty="0" smtClean="0"/>
              <a:t>th</a:t>
            </a:r>
            <a:r>
              <a:rPr lang="en-US" dirty="0" smtClean="0"/>
              <a:t> century, including the Central England</a:t>
            </a:r>
            <a:r>
              <a:rPr lang="en-US" baseline="0" dirty="0" smtClean="0"/>
              <a:t> Temperature re record</a:t>
            </a:r>
            <a:r>
              <a:rPr lang="en-US" dirty="0" smtClean="0"/>
              <a:t>.  </a:t>
            </a:r>
            <a:r>
              <a:rPr lang="en-US" dirty="0"/>
              <a:t>Against a background of a lot of variability, you do see an overall warming trend. The large year to year variations are mostly associated with volcanic eruptions and El Nino.  You also see longer term multi-decal variations, which are associated with solar cycles and  long-term ocean circulation patterns</a:t>
            </a:r>
            <a:r>
              <a:rPr lang="en-US" dirty="0" smtClean="0"/>
              <a:t>.  The red vertical</a:t>
            </a:r>
            <a:r>
              <a:rPr lang="en-US" baseline="0" dirty="0" smtClean="0"/>
              <a:t> line is a reference for the year 1950, which is CO2 began rapidly increasing, and is the reference date for the IPCC’s attribution statement on human caused climate change.</a:t>
            </a:r>
            <a:endParaRPr lang="en-US" dirty="0"/>
          </a:p>
        </p:txBody>
      </p:sp>
      <p:sp>
        <p:nvSpPr>
          <p:cNvPr id="399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6CE999-3BE9-DB4C-ADDA-FD282DA4EFA8}" type="slidenum">
              <a:rPr lang="en-US" sz="1200"/>
              <a:pPr/>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Going back </a:t>
            </a:r>
            <a:r>
              <a:rPr lang="en-US" dirty="0" smtClean="0"/>
              <a:t>further in </a:t>
            </a:r>
            <a:r>
              <a:rPr lang="en-US" dirty="0"/>
              <a:t>time, </a:t>
            </a:r>
            <a:r>
              <a:rPr lang="en-US" dirty="0" smtClean="0"/>
              <a:t>we </a:t>
            </a:r>
            <a:r>
              <a:rPr lang="en-US" dirty="0"/>
              <a:t>rely on </a:t>
            </a:r>
            <a:r>
              <a:rPr lang="en-US" dirty="0" err="1"/>
              <a:t>paleoclimate</a:t>
            </a:r>
            <a:r>
              <a:rPr lang="en-US" dirty="0"/>
              <a:t> proxies such as tree rings and ice cores to tell use about the climate.  This figure is from the recent IPCC report, summarizing a number of different </a:t>
            </a:r>
            <a:r>
              <a:rPr lang="en-US" dirty="0" err="1"/>
              <a:t>paleoclimate</a:t>
            </a:r>
            <a:r>
              <a:rPr lang="en-US" dirty="0"/>
              <a:t> reconstructions for the past 2000 years.</a:t>
            </a:r>
          </a:p>
          <a:p>
            <a:r>
              <a:rPr lang="en-US" dirty="0"/>
              <a:t>The different reconstructions agree reasonably well back to 1600.  We see an overall warming trend since 1600.  We also see evidence of a warmer medieval period, although the uncertainty is to large to unambiguously assess whether the current warm period is warmer than the medieval warm period.</a:t>
            </a:r>
          </a:p>
        </p:txBody>
      </p:sp>
      <p:sp>
        <p:nvSpPr>
          <p:cNvPr id="419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CB0FA2-19A1-C44A-84C2-7831365463C1}" type="slidenum">
              <a:rPr lang="en-US" sz="1200"/>
              <a:pPr/>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starkest evidence of warming is the shrinking</a:t>
            </a:r>
            <a:r>
              <a:rPr lang="en-US" baseline="0" dirty="0" smtClean="0"/>
              <a:t> Arctic sea ice.  The top figure shows a general decline, with a precipitous drop in 2007 and a record low in 2012.</a:t>
            </a:r>
          </a:p>
          <a:p>
            <a:r>
              <a:rPr lang="en-US" baseline="0" dirty="0" smtClean="0"/>
              <a:t>However, in the Antarctic, there is an overall trend of increasing sea ice extent.  How much of the sea ice variability can be explained by human caused global warming?</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17</a:t>
            </a:fld>
            <a:endParaRPr lang="en-US"/>
          </a:p>
        </p:txBody>
      </p:sp>
    </p:spTree>
    <p:extLst>
      <p:ext uri="{BB962C8B-B14F-4D97-AF65-F5344CB8AC3E}">
        <p14:creationId xmlns:p14="http://schemas.microsoft.com/office/powerpoint/2010/main" val="2192479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a:t>
            </a:r>
            <a:r>
              <a:rPr lang="en-US" baseline="0" dirty="0" smtClean="0"/>
              <a:t> recent IPCC report concluded that it is likely that some of the Arctic sea ice decline.  The IPCC didn’t make a more definitive statement because READ.</a:t>
            </a:r>
          </a:p>
          <a:p>
            <a:r>
              <a:rPr lang="en-US" baseline="0" dirty="0" smtClean="0"/>
              <a:t>The figure below shows Arctic temperatures back to 1900, also sea ice extent in the Eurasian sector.  You can see that temperatures in the 1930’s were nearly as warm as the recent temperatures, which was followed by low sea ice extent in the 1940’s and 1950’s.  Unfortunately, we don’t have good sea ice data in the American sector going back much before 1950.</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18</a:t>
            </a:fld>
            <a:endParaRPr lang="en-US"/>
          </a:p>
        </p:txBody>
      </p:sp>
    </p:spTree>
    <p:extLst>
      <p:ext uri="{BB962C8B-B14F-4D97-AF65-F5344CB8AC3E}">
        <p14:creationId xmlns:p14="http://schemas.microsoft.com/office/powerpoint/2010/main" val="2164343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figure gives a longer term perspective on Arctic climate variability, we don’t have confidence in explaining what caused the warming since 1975. The top curve in black is the latest </a:t>
            </a:r>
            <a:r>
              <a:rPr lang="en-US" dirty="0" err="1" smtClean="0"/>
              <a:t>paleoclimate</a:t>
            </a:r>
            <a:r>
              <a:rPr lang="en-US" dirty="0" smtClean="0"/>
              <a:t> reconstruction of </a:t>
            </a:r>
            <a:r>
              <a:rPr lang="en-US" dirty="0" smtClean="0"/>
              <a:t>Arctic</a:t>
            </a:r>
            <a:r>
              <a:rPr lang="en-US" baseline="0" dirty="0" smtClean="0"/>
              <a:t> </a:t>
            </a:r>
            <a:r>
              <a:rPr lang="en-US" baseline="0" dirty="0" smtClean="0"/>
              <a:t>temperature.  You see substantial variability, with warm temperatures particularly in the first 6 centuries.</a:t>
            </a:r>
            <a:endParaRPr lang="en-US" dirty="0"/>
          </a:p>
        </p:txBody>
      </p:sp>
      <p:sp>
        <p:nvSpPr>
          <p:cNvPr id="460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8A2714-EF80-B142-8050-B893FD0147D3}" type="slidenum">
              <a:rPr lang="en-US" sz="1200"/>
              <a:pPr/>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causing all the variability in the Arctic climate and sea ice?  Heat transport from the Atlantic and Pacific play a big role.  Also atmospheric</a:t>
            </a:r>
            <a:r>
              <a:rPr lang="en-US" baseline="0" dirty="0" smtClean="0"/>
              <a:t> circulation patterns can result in an export of sea ice into the Atlantic Ocean – this is what happened for a few years before the big sea ice decrease in 2007.  So natural variability has been playing a big role in what has been going on with the Arctic sea ice for the past two decades.  I agree with the IPCC, that it is likely that there is some influence from humans.  But at this point, I regard the importance of human caused warming as very uncertain, when considered against the background of natural variability.</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20</a:t>
            </a:fld>
            <a:endParaRPr lang="en-US"/>
          </a:p>
        </p:txBody>
      </p:sp>
    </p:spTree>
    <p:extLst>
      <p:ext uri="{BB962C8B-B14F-4D97-AF65-F5344CB8AC3E}">
        <p14:creationId xmlns:p14="http://schemas.microsoft.com/office/powerpoint/2010/main" val="169369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President Obama has made climate change one of the centerpieces of his second term as president.  Featured prominently on his website:  READ.</a:t>
            </a:r>
          </a:p>
          <a:p>
            <a:r>
              <a:rPr lang="en-US" dirty="0"/>
              <a:t>Here are some quotes from his speech in Paris last December READ</a:t>
            </a:r>
          </a:p>
        </p:txBody>
      </p:sp>
      <p:sp>
        <p:nvSpPr>
          <p:cNvPr id="174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5176B9-D7F1-ED4B-B2ED-385DB0453494}"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4D0E4-7AFB-A848-9F21-850FB3C9A196}" type="slidenum">
              <a:rPr lang="en-US" sz="1200"/>
              <a:pPr/>
              <a:t>21</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t>So, what causes the Earth’s climate to vary?  On very long time scales, we have changes to the Earth-Sun geometry, continental drift</a:t>
            </a:r>
            <a:r>
              <a:rPr lang="en-US" baseline="0" dirty="0" smtClean="0"/>
              <a:t> and mountain building.  On decadal to century time scales, we changes in solar output, large scale ocean circulation, and changes in surface reflectivity mainly caused by changes in snow and ice.  And on shorter time scales, we have volcanic eruptions and changes in clouds.   Changes in atmospheric composition, including addition of CO2 and other greenhouse gases and also pollution aerosol, are but one factor in causing climate variability.</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E71230-D456-AA45-91E3-9F7B3AD32960}" type="slidenum">
              <a:rPr lang="en-US" sz="1200"/>
              <a:pPr/>
              <a:t>22</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t>You can’t sort out natural from human caused climate change simply by looking at the observational data.  Global</a:t>
            </a:r>
            <a:r>
              <a:rPr lang="en-US" baseline="0" dirty="0" smtClean="0"/>
              <a:t> climate models are used to help understand the Earth’s climate system.   READ.</a:t>
            </a:r>
          </a:p>
          <a:p>
            <a:pPr eaLnBrk="1" hangingPunct="1"/>
            <a:r>
              <a:rPr lang="en-US" baseline="0" dirty="0" smtClean="0"/>
              <a:t>One of the biggest challenges in climate models is that many of the important processes, such as clouds and rainfall, occur on spatial scales that are much smaller than the resolution of the model.  Hence these processes need to be parameterized, which introduces a host of tuning knobs into the models</a:t>
            </a:r>
          </a:p>
          <a:p>
            <a:pPr eaLnBrk="1" hangingPunct="1"/>
            <a:r>
              <a:rPr lang="en-US" baseline="0" dirty="0" smtClean="0"/>
              <a:t>However, the greatest </a:t>
            </a:r>
            <a:r>
              <a:rPr lang="en-US" baseline="0" smtClean="0"/>
              <a:t>uncertainties arguably </a:t>
            </a:r>
            <a:r>
              <a:rPr lang="en-US" baseline="0" dirty="0" smtClean="0"/>
              <a:t>come from processes that are not even included in </a:t>
            </a:r>
            <a:r>
              <a:rPr lang="en-US" baseline="0" smtClean="0"/>
              <a:t>the models.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Climate models are used to infer the relative importance of human forcing to natural variability. The top figure compares climate model simulations using natural</a:t>
            </a:r>
            <a:r>
              <a:rPr lang="en-US" baseline="0" dirty="0" smtClean="0"/>
              <a:t> forcing (the red curve), from the sun and volcanoes, with observations the black curve.  </a:t>
            </a:r>
            <a:r>
              <a:rPr lang="en-US" dirty="0" smtClean="0"/>
              <a:t>This bottom figure compares climate model simulations using both natural and human forcing with the observations. You can see that simulations with human forcing are much closer to observations after 1970.  This kind of analysis provides the basis</a:t>
            </a:r>
            <a:r>
              <a:rPr lang="en-US" baseline="0" dirty="0" smtClean="0"/>
              <a:t> for the IPCC conclusion that the warming since 1950 is caused by humans.   However, the climate models don’t reproduce the substantial warming from 1910-1940, and the cooling from 1940-1975.  Not also the divergence of the model and observations in the most recent decade.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23</a:t>
            </a:fld>
            <a:endParaRPr lang="en-US"/>
          </a:p>
        </p:txBody>
      </p:sp>
    </p:spTree>
    <p:extLst>
      <p:ext uri="{BB962C8B-B14F-4D97-AF65-F5344CB8AC3E}">
        <p14:creationId xmlns:p14="http://schemas.microsoft.com/office/powerpoint/2010/main" val="3567902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Lets take a closer look</a:t>
            </a:r>
            <a:r>
              <a:rPr lang="en-US" baseline="0" dirty="0" smtClean="0"/>
              <a:t> at this comparison for the last few decades.  The black and blue lines are the surface observations, and the gray plume is the ensemble of climate model simulations. </a:t>
            </a:r>
            <a:r>
              <a:rPr lang="en-US" dirty="0" smtClean="0"/>
              <a:t>You </a:t>
            </a:r>
            <a:r>
              <a:rPr lang="en-US" dirty="0"/>
              <a:t>can see that following the spike from the large El Nino in 1998, the observations are at the bottom of the envelope of climate model simulations, until 2015 which was another large El Nino, and the temperatures barely made it to the middle of the pack of the climate model simulations. </a:t>
            </a:r>
            <a:r>
              <a:rPr lang="en-US" dirty="0" smtClean="0"/>
              <a:t>Overall, the recent warming</a:t>
            </a:r>
            <a:r>
              <a:rPr lang="en-US" baseline="0" dirty="0" smtClean="0"/>
              <a:t> is significantly slower than expected by the climate model simulations.  In fact the hashed red area reflects the IPCC’s projection out to 2035, which was lowered relative to the climate model projections, because of this discrepancy.</a:t>
            </a:r>
            <a:endParaRPr lang="en-US" dirty="0"/>
          </a:p>
          <a:p>
            <a:endParaRPr lang="en-US" dirty="0"/>
          </a:p>
          <a:p>
            <a:endParaRPr lang="en-US" dirty="0"/>
          </a:p>
        </p:txBody>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25FC29-DC93-9849-8103-6752276D236D}" type="slidenum">
              <a:rPr lang="en-US" sz="1200"/>
              <a:pPr/>
              <a:t>24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Climate models predict the largest amount of warming to occur</a:t>
            </a:r>
            <a:r>
              <a:rPr lang="en-US" baseline="0" dirty="0" smtClean="0"/>
              <a:t> in the upper atmosphere over the tropics, associated with the deep convection.  However, observations of the tropical mid-tropospheric temperatures, both from satellites and weather balloons, show very little warming.  In fact, the climate models predict three times more warming than what has been observed.</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growing divergence between models &amp; observations raises some serious questions:</a:t>
            </a:r>
          </a:p>
          <a:p>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25</a:t>
            </a:fld>
            <a:endParaRPr lang="en-US"/>
          </a:p>
        </p:txBody>
      </p:sp>
    </p:spTree>
    <p:extLst>
      <p:ext uri="{BB962C8B-B14F-4D97-AF65-F5344CB8AC3E}">
        <p14:creationId xmlns:p14="http://schemas.microsoft.com/office/powerpoint/2010/main" val="1734931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issue of policy relevance is what is going to happen</a:t>
            </a:r>
            <a:r>
              <a:rPr lang="en-US" baseline="0" dirty="0" smtClean="0"/>
              <a:t> to the climate of the 21</a:t>
            </a:r>
            <a:r>
              <a:rPr lang="en-US" baseline="30000" dirty="0" smtClean="0"/>
              <a:t>st</a:t>
            </a:r>
            <a:r>
              <a:rPr lang="en-US" baseline="0" dirty="0" smtClean="0"/>
              <a:t> century.</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26</a:t>
            </a:fld>
            <a:endParaRPr lang="en-US"/>
          </a:p>
        </p:txBody>
      </p:sp>
    </p:spTree>
    <p:extLst>
      <p:ext uri="{BB962C8B-B14F-4D97-AF65-F5344CB8AC3E}">
        <p14:creationId xmlns:p14="http://schemas.microsoft.com/office/powerpoint/2010/main" val="1010715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27</a:t>
            </a:fld>
            <a:endParaRPr lang="en-US"/>
          </a:p>
        </p:txBody>
      </p:sp>
    </p:spTree>
    <p:extLst>
      <p:ext uri="{BB962C8B-B14F-4D97-AF65-F5344CB8AC3E}">
        <p14:creationId xmlns:p14="http://schemas.microsoft.com/office/powerpoint/2010/main" val="2933139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Here is the problem that I have with the climate model projections and climate science in general. Have you heard the story about  the drunk  searching for his lost keys under a street light, since that is the only place where he can see anything?  Well something similar has been happening with climate science.  You find what you shine a light on.  Motivated by the UNFCCC and IPCC and government funding, climate scientists have focused primarily on </a:t>
            </a:r>
            <a:r>
              <a:rPr lang="en-US" dirty="0" smtClean="0"/>
              <a:t>human caused climate change.  </a:t>
            </a:r>
            <a:r>
              <a:rPr lang="en-US" dirty="0"/>
              <a:t>Other factors important for understanding climate variability have been relatively neglected,  I have highlighted long-term ocean oscillations and solar indirect effects, since I think that these are potentially very important on decadal to century timescales.</a:t>
            </a:r>
          </a:p>
        </p:txBody>
      </p:sp>
      <p:sp>
        <p:nvSpPr>
          <p:cNvPr id="6041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E8F85F-D2D6-084C-B9FA-C5B5D8BBD0E1}" type="slidenum">
              <a:rPr lang="en-US" sz="1200"/>
              <a:pPr/>
              <a:t>30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other perspective emphasizes natural variability READ</a:t>
            </a:r>
          </a:p>
        </p:txBody>
      </p:sp>
      <p:sp>
        <p:nvSpPr>
          <p:cNvPr id="634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A3A510-5F8D-0E49-B717-9AF46DF81DCB}" type="slidenum">
              <a:rPr lang="en-US" sz="1200"/>
              <a:pPr/>
              <a:t>32</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majority of climate scientists seem to support the IPCC perspective, with recent surveys of scientists suggesting 52-85% of climate scientists agree with the IPCC.  </a:t>
            </a:r>
            <a:r>
              <a:rPr lang="en-US" dirty="0" smtClean="0"/>
              <a:t>READ  </a:t>
            </a:r>
            <a:r>
              <a:rPr lang="en-US" dirty="0"/>
              <a:t>None of the most consequential scientific uncertainties are going to be resolved any time soon; there is a great deal of work still to do to understand climate change.  </a:t>
            </a:r>
          </a:p>
        </p:txBody>
      </p:sp>
      <p:sp>
        <p:nvSpPr>
          <p:cNvPr id="655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4A4C44-BC1C-7840-8BBF-06DED111B71F}" type="slidenum">
              <a:rPr lang="en-US" sz="1200"/>
              <a:pPr/>
              <a:t>33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7A6301-672F-D14A-B185-3A58A65DB6FE}" type="slidenum">
              <a:rPr lang="en-US" sz="1200"/>
              <a:pPr/>
              <a:t>3</a:t>
            </a:fld>
            <a:endParaRPr lang="en-US" sz="1200"/>
          </a:p>
        </p:txBody>
      </p:sp>
      <p:sp>
        <p:nvSpPr>
          <p:cNvPr id="19458" name="Rectangle 1026"/>
          <p:cNvSpPr>
            <a:spLocks noGrp="1" noRot="1" noChangeAspect="1" noChangeArrowheads="1" noTextEdit="1"/>
          </p:cNvSpPr>
          <p:nvPr>
            <p:ph type="sldImg"/>
          </p:nvPr>
        </p:nvSpPr>
        <p:spPr>
          <a:ln/>
        </p:spPr>
      </p:sp>
      <p:sp>
        <p:nvSpPr>
          <p:cNvPr id="1945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Calibri" charset="0"/>
              </a:rPr>
              <a:t>The recent political and scientific history of climate change has been driven by the United Nations Framework Convention on Climate Change.  </a:t>
            </a:r>
            <a:r>
              <a:rPr lang="en-US" dirty="0" smtClean="0">
                <a:latin typeface="Calibri" charset="0"/>
              </a:rPr>
              <a:t>The 1992 Treaty</a:t>
            </a:r>
            <a:r>
              <a:rPr lang="en-US" baseline="0" dirty="0" smtClean="0">
                <a:latin typeface="Calibri" charset="0"/>
              </a:rPr>
              <a:t> </a:t>
            </a:r>
            <a:r>
              <a:rPr lang="en-US" dirty="0" smtClean="0">
                <a:cs typeface="Arial" charset="0"/>
              </a:rPr>
              <a:t>established </a:t>
            </a:r>
            <a:r>
              <a:rPr lang="en-US" dirty="0">
                <a:cs typeface="Arial" charset="0"/>
              </a:rPr>
              <a:t>. . .  For the past 25 years, the Intergovernmental Panel on Climate Change, or the IPCC,  has been conducting comprehensive assessments, that have successively increased in confidence that  . . . .</a:t>
            </a:r>
            <a:endParaRPr lang="en-US" dirty="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Apart from the issue of how much warming we can expect to see in the 21</a:t>
            </a:r>
            <a:r>
              <a:rPr lang="en-US" baseline="30000" dirty="0" smtClean="0"/>
              <a:t>st</a:t>
            </a:r>
            <a:r>
              <a:rPr lang="en-US" dirty="0" smtClean="0"/>
              <a:t> century, the</a:t>
            </a:r>
            <a:r>
              <a:rPr lang="en-US" baseline="0" dirty="0" smtClean="0"/>
              <a:t> critical issue for public policy is whether global warming is dangerous.</a:t>
            </a:r>
          </a:p>
          <a:p>
            <a:r>
              <a:rPr lang="en-US" baseline="0" dirty="0" smtClean="0"/>
              <a:t>READ</a:t>
            </a:r>
          </a:p>
          <a:p>
            <a:r>
              <a:rPr lang="en-US" baseline="0" dirty="0" smtClean="0"/>
              <a:t>The dangers that are most widely discussed in the context of climate change are sea level rise and extreme weather events.</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34</a:t>
            </a:fld>
            <a:endParaRPr lang="en-US"/>
          </a:p>
        </p:txBody>
      </p:sp>
    </p:spTree>
    <p:extLst>
      <p:ext uri="{BB962C8B-B14F-4D97-AF65-F5344CB8AC3E}">
        <p14:creationId xmlns:p14="http://schemas.microsoft.com/office/powerpoint/2010/main" val="3160123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Let’s first take a look at sea level rise.  The IPCC 5</a:t>
            </a:r>
            <a:r>
              <a:rPr lang="en-US" baseline="30000"/>
              <a:t>th</a:t>
            </a:r>
            <a:r>
              <a:rPr lang="en-US"/>
              <a:t> Assessment Report concluded READ.</a:t>
            </a:r>
          </a:p>
          <a:p>
            <a:endParaRPr lang="en-US"/>
          </a:p>
          <a:p>
            <a:r>
              <a:rPr lang="en-US"/>
              <a:t>I really don’t understand how they can make this statement with high confidence.  Global sea level has been rising for thousands of years, since the last ice age.  The key question is whether human caused warming is accelerating the sea level rise, beyond the natural rate.  This figure shows the time series of 18 year average sea level trends.  The read line represents sea level rise determined from satellite altimeter data, which has been available since 1993, you see a value of 3.2 mm/yr. The more recent rate of sea level rise, from 2003-2011 is 2.4 mm/yr.   If you look back to the 1930’s and 1940’s, the rate of sea level rise was at least as large as the recent values when there was little contribution from human caused warming.</a:t>
            </a:r>
          </a:p>
        </p:txBody>
      </p:sp>
      <p:sp>
        <p:nvSpPr>
          <p:cNvPr id="686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8C28C3-61CA-EF45-ADC8-D77286A1F36C}" type="slidenum">
              <a:rPr lang="en-US" sz="1200"/>
              <a:pPr/>
              <a:t>35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a:t>
            </a:r>
            <a:r>
              <a:rPr lang="en-US" baseline="0" dirty="0" smtClean="0"/>
              <a:t> level has been rising since the end of the last ice age.  About 8000 years ago, the rate of sea level rise slowed down.  Tidal measurements are available back to the 1700s. A key topic of debate is whether the recent sea level rise began over 200 years ago, and whether the current rate of sea level rise is unusual.</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36</a:t>
            </a:fld>
            <a:endParaRPr lang="en-US"/>
          </a:p>
        </p:txBody>
      </p:sp>
    </p:spTree>
    <p:extLst>
      <p:ext uri="{BB962C8B-B14F-4D97-AF65-F5344CB8AC3E}">
        <p14:creationId xmlns:p14="http://schemas.microsoft.com/office/powerpoint/2010/main" val="208370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Lets take a look at heat waves.  This </a:t>
            </a:r>
            <a:r>
              <a:rPr lang="en-US" dirty="0"/>
              <a:t>figure, from the EPA, plots </a:t>
            </a:r>
            <a:r>
              <a:rPr lang="en-US" dirty="0" err="1" smtClean="0"/>
              <a:t>theUS</a:t>
            </a:r>
            <a:r>
              <a:rPr lang="en-US" dirty="0" smtClean="0"/>
              <a:t> annual </a:t>
            </a:r>
            <a:r>
              <a:rPr lang="en-US" dirty="0"/>
              <a:t>heat wave index, related to the </a:t>
            </a:r>
            <a:r>
              <a:rPr lang="en-US" dirty="0" smtClean="0"/>
              <a:t>extent and duration </a:t>
            </a:r>
            <a:r>
              <a:rPr lang="en-US" dirty="0"/>
              <a:t>of heat waves.  You see an overwhelming spike in the 1930’s, and the most recent decade doesn’t stand out at all.   The dust bowl era of the 1930’s stands out starkly in terms of record heat waves and droughts, which were far more extreme than anything in recent decades that can be attributed to human caused climate change.</a:t>
            </a:r>
          </a:p>
        </p:txBody>
      </p:sp>
      <p:sp>
        <p:nvSpPr>
          <p:cNvPr id="716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C7DFF6-5104-2643-94D5-21093DB714D3}" type="slidenum">
              <a:rPr lang="en-US" sz="1200"/>
              <a:pPr/>
              <a:t>37</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Lets take a look at the hurricane data. </a:t>
            </a:r>
          </a:p>
          <a:p>
            <a:r>
              <a:rPr lang="en-US"/>
              <a:t>The punch line is this.  Any impact of human caused global warming is lost in the noise of natural climate variability.</a:t>
            </a:r>
          </a:p>
          <a:p>
            <a:endParaRPr lang="en-US"/>
          </a:p>
        </p:txBody>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5ACD81-09E3-2747-8E36-DBBEC04CA377}" type="slidenum">
              <a:rPr lang="en-US" sz="1200"/>
              <a:pPr/>
              <a:t>39</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we have</a:t>
            </a:r>
            <a:r>
              <a:rPr lang="en-US" baseline="0" dirty="0" smtClean="0"/>
              <a:t> to ask whether there are benefits from increased CO2.  A new paper was published last month that analyzed vegetation from satellite.  The study found greening, or an increase in vegetation over 25-50% of the area, with only 4% of the area showing browning.  They attributed 70% of the greening trend to CO2 fertilization.</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40</a:t>
            </a:fld>
            <a:endParaRPr lang="en-US"/>
          </a:p>
        </p:txBody>
      </p:sp>
    </p:spTree>
    <p:extLst>
      <p:ext uri="{BB962C8B-B14F-4D97-AF65-F5344CB8AC3E}">
        <p14:creationId xmlns:p14="http://schemas.microsoft.com/office/powerpoint/2010/main" val="1463211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So how should we respond to the threat of climate change, given the uncertainties</a:t>
            </a:r>
            <a:r>
              <a:rPr lang="en-US" dirty="0" smtClean="0"/>
              <a:t>?  On the one hand, READ</a:t>
            </a:r>
            <a:endParaRPr lang="en-US" dirty="0"/>
          </a:p>
          <a:p>
            <a:endParaRPr lang="en-US" dirty="0"/>
          </a:p>
        </p:txBody>
      </p:sp>
      <p:sp>
        <p:nvSpPr>
          <p:cNvPr id="788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5A6A34-A7C9-9942-8349-1F0A268BDEDC}" type="slidenum">
              <a:rPr lang="en-US" sz="1200"/>
              <a:pPr/>
              <a:t>41</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start by noting the inadequacy</a:t>
            </a:r>
            <a:r>
              <a:rPr lang="en-US" baseline="0" dirty="0" smtClean="0"/>
              <a:t> of the Paris agreement.  This figure was recently provided by the UN, which plots greenhouse gas emissions out to 2050.  The top orange curve is the current emissions trajectory.  The yellow  curve represents the new trajectory from the Nationally Determined Contributions out to 2030, which barely makes a dent in the emissions.  If you believe the climate models, the blue curve represents the trajectory we need to be on to limit warming to 2C, and the green curve is the </a:t>
            </a:r>
            <a:r>
              <a:rPr lang="en-US" baseline="0" dirty="0" err="1" smtClean="0"/>
              <a:t>trajecting</a:t>
            </a:r>
            <a:r>
              <a:rPr lang="en-US" baseline="0" dirty="0" smtClean="0"/>
              <a:t> for limiting the warming to 1.5C.</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42</a:t>
            </a:fld>
            <a:endParaRPr lang="en-US"/>
          </a:p>
        </p:txBody>
      </p:sp>
    </p:spTree>
    <p:extLst>
      <p:ext uri="{BB962C8B-B14F-4D97-AF65-F5344CB8AC3E}">
        <p14:creationId xmlns:p14="http://schemas.microsoft.com/office/powerpoint/2010/main" val="3517586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sake of argument, assume that 2C of warming is dangerous. READ</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44</a:t>
            </a:fld>
            <a:endParaRPr lang="en-US"/>
          </a:p>
        </p:txBody>
      </p:sp>
    </p:spTree>
    <p:extLst>
      <p:ext uri="{BB962C8B-B14F-4D97-AF65-F5344CB8AC3E}">
        <p14:creationId xmlns:p14="http://schemas.microsoft.com/office/powerpoint/2010/main" val="3646474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ln/>
        </p:spPr>
      </p:sp>
      <p:sp>
        <p:nvSpPr>
          <p:cNvPr id="849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So, how did we come to the point  where we have international agreement on a very costly climate plan that will do</a:t>
            </a:r>
            <a:r>
              <a:rPr lang="en-US" baseline="0" dirty="0" smtClean="0"/>
              <a:t> little to change the climate?  </a:t>
            </a:r>
            <a:r>
              <a:rPr lang="en-US" dirty="0" smtClean="0"/>
              <a:t>President </a:t>
            </a:r>
            <a:r>
              <a:rPr lang="en-US" dirty="0"/>
              <a:t>Obama said in his state of the Union Address: “We don’t have time for a meeting of the Flat Earth Society.”  </a:t>
            </a:r>
            <a:r>
              <a:rPr lang="en-US" dirty="0" smtClean="0"/>
              <a:t>This statement reflects</a:t>
            </a:r>
            <a:r>
              <a:rPr lang="en-US" baseline="0" dirty="0" smtClean="0"/>
              <a:t> a</a:t>
            </a:r>
            <a:r>
              <a:rPr lang="en-US" dirty="0" smtClean="0"/>
              <a:t> </a:t>
            </a:r>
            <a:r>
              <a:rPr lang="en-US" dirty="0"/>
              <a:t>view climate change as a ‘tame problem’, where we have clearly understand the problem and have identified the appropriate solutions.</a:t>
            </a:r>
          </a:p>
          <a:p>
            <a:endParaRPr lang="en-US" dirty="0"/>
          </a:p>
          <a:p>
            <a:r>
              <a:rPr lang="en-US" dirty="0"/>
              <a:t>I view the climate change problem very differently, as a ‘wicked mess’.  A wicked problem is complex with dimensions that are difficult to define and changing with time.  A mess is characterized by the complexity of interrelated issues, with suboptimal solutions that create additional problems.  My concern is that the climate change problem and its solution have been vastly oversimplified</a:t>
            </a:r>
          </a:p>
        </p:txBody>
      </p:sp>
      <p:sp>
        <p:nvSpPr>
          <p:cNvPr id="849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0E3A72-F751-E949-8B59-171B5FDF152F}" type="slidenum">
              <a:rPr lang="en-US" sz="1200"/>
              <a:pPr/>
              <a:t>46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December, the UN Framework Convention</a:t>
            </a:r>
            <a:r>
              <a:rPr lang="en-US" baseline="0" dirty="0" smtClean="0"/>
              <a:t> met in Paris and established an International Climate </a:t>
            </a:r>
            <a:r>
              <a:rPr lang="en-US" baseline="0" dirty="0" smtClean="0"/>
              <a:t>Agreement. Here </a:t>
            </a:r>
            <a:r>
              <a:rPr lang="en-US" baseline="0" dirty="0" smtClean="0"/>
              <a:t>are the main tenets of the agreement:</a:t>
            </a:r>
          </a:p>
          <a:p>
            <a:r>
              <a:rPr lang="en-US" baseline="0" dirty="0" smtClean="0"/>
              <a:t>Last month, 175 countries signed the agreement, including the U.S., and the agreement is expected to be implemented in 2017.</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4</a:t>
            </a:fld>
            <a:endParaRPr lang="en-US"/>
          </a:p>
        </p:txBody>
      </p:sp>
    </p:spTree>
    <p:extLst>
      <p:ext uri="{BB962C8B-B14F-4D97-AF65-F5344CB8AC3E}">
        <p14:creationId xmlns:p14="http://schemas.microsoft.com/office/powerpoint/2010/main" val="909349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7F77A-9F2E-9845-92F6-E19829E5A2BE}" type="slidenum">
              <a:rPr lang="en-US" sz="1200"/>
              <a:pPr/>
              <a:t>47</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In the ‘tame problem’ approach, the adopted framework</a:t>
            </a:r>
            <a:r>
              <a:rPr lang="en-US" baseline="0" dirty="0" smtClean="0"/>
              <a:t> for tackling climate change is the Precautionary Principle.  The precautionary principle was articulated by the UN back in the 1990’s as follows.  READ</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precautionary principle is a very poor fit for addressing</a:t>
            </a:r>
            <a:r>
              <a:rPr lang="en-US" baseline="0" dirty="0" smtClean="0"/>
              <a:t> a wicked problem.  </a:t>
            </a:r>
            <a:r>
              <a:rPr lang="en-US" baseline="0" dirty="0" err="1" smtClean="0"/>
              <a:t>Prins</a:t>
            </a:r>
            <a:r>
              <a:rPr lang="en-US" baseline="0" dirty="0" smtClean="0"/>
              <a:t> and </a:t>
            </a:r>
            <a:r>
              <a:rPr lang="en-US" baseline="0" dirty="0" err="1" smtClean="0"/>
              <a:t>Rayner</a:t>
            </a:r>
            <a:r>
              <a:rPr lang="en-US" baseline="0" dirty="0" smtClean="0"/>
              <a:t> used the phrase ‘wrong trousers’, playing off </a:t>
            </a:r>
            <a:r>
              <a:rPr lang="en-US" baseline="0" dirty="0" err="1" smtClean="0"/>
              <a:t>wallace</a:t>
            </a:r>
            <a:r>
              <a:rPr lang="en-US" baseline="0" dirty="0" smtClean="0"/>
              <a:t> &amp; </a:t>
            </a:r>
            <a:r>
              <a:rPr lang="en-US" baseline="0" dirty="0" err="1" smtClean="0"/>
              <a:t>Gromits</a:t>
            </a:r>
            <a:r>
              <a:rPr lang="en-US" baseline="0" dirty="0" smtClean="0"/>
              <a:t>.  Prince and </a:t>
            </a:r>
            <a:r>
              <a:rPr lang="en-US" baseline="0" dirty="0" err="1" smtClean="0"/>
              <a:t>Rayner</a:t>
            </a:r>
            <a:r>
              <a:rPr lang="en-US" baseline="0" dirty="0" smtClean="0"/>
              <a:t> argued that there is a . . . READ</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48</a:t>
            </a:fld>
            <a:endParaRPr lang="en-US"/>
          </a:p>
        </p:txBody>
      </p:sp>
    </p:spTree>
    <p:extLst>
      <p:ext uri="{BB962C8B-B14F-4D97-AF65-F5344CB8AC3E}">
        <p14:creationId xmlns:p14="http://schemas.microsoft.com/office/powerpoint/2010/main" val="2096051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150FBA-1850-1A4A-88DE-170350E4CB11}" type="slidenum">
              <a:rPr lang="en-US" sz="1200"/>
              <a:pPr/>
              <a:t>49</a:t>
            </a:fld>
            <a:endParaRPr lang="en-US" sz="1200"/>
          </a:p>
        </p:txBody>
      </p:sp>
      <p:sp>
        <p:nvSpPr>
          <p:cNvPr id="90114" name="Rectangle 1026"/>
          <p:cNvSpPr>
            <a:spLocks noGrp="1" noRot="1" noChangeAspect="1" noChangeArrowheads="1" noTextEdit="1"/>
          </p:cNvSpPr>
          <p:nvPr>
            <p:ph type="sldImg"/>
          </p:nvPr>
        </p:nvSpPr>
        <p:spPr>
          <a:ln/>
        </p:spPr>
      </p:sp>
      <p:sp>
        <p:nvSpPr>
          <p:cNvPr id="90115"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One of the reasons that the climate change problem is a wicked mess relates to a massive conflict of values.  Sustainability is the value that is driving the UN climate policies that are trying to mitigate damage by reducing CO2 emissions.  These policies are in stark conflict with survivability issues in the developing world, where there are severe challenges to meeting basic needs and where their idea of clean green energy is something other than burning dung inside their dwelling for cooking and heating.  While the UN policies also include adaptation, which is targeted at increasing reslience, funds for mitigation are in direct competition with funds for adaptation.  And finally we have thrivability, which is about people wanting not only to make money and support economic development, but also to strive for greatness and transform the infrastructure for society.  The goals of thrivability are also in conflict with sustainability, with its emphasis on austerity and obligations and its costs that conflict with economic development goals.</a:t>
            </a:r>
          </a:p>
        </p:txBody>
      </p:sp>
      <p:sp>
        <p:nvSpPr>
          <p:cNvPr id="9216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EA6AF7-6FEE-3A4D-B7A9-22AB82E0D5FE}" type="slidenum">
              <a:rPr lang="en-US" sz="1200"/>
              <a:pPr/>
              <a:t>50</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Thinking about the problems in new ways, and trying to accommodate different values, can lead to solutions that have greater political viability.  For example, at the intersection of sustainability and resilience, you can identify robust strategies that have multiple benefits with little downside.</a:t>
            </a:r>
          </a:p>
        </p:txBody>
      </p:sp>
      <p:sp>
        <p:nvSpPr>
          <p:cNvPr id="9421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5853B4-FCE6-C847-BCCD-420B41015035}" type="slidenum">
              <a:rPr lang="en-US" sz="1200"/>
              <a:pPr/>
              <a:t>51</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challenges of climate change related to survivability can benefit from thrivability thinking, particularly some strategies suggested by anti-fragility strategies, whereby you learn and grow from adversity.  Some of these strategies include economic development, reducing the downside from volatility, developing a range of options, tinkering with small experiments, and developing and testing transformative ideas.</a:t>
            </a:r>
          </a:p>
        </p:txBody>
      </p:sp>
      <p:sp>
        <p:nvSpPr>
          <p:cNvPr id="962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C86C9C-F16F-0741-A702-E225105884A1}" type="slidenum">
              <a:rPr lang="en-US" sz="1200"/>
              <a:pPr/>
              <a:t>52</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midst of all this, there are obviously substantial challenge for the energy sector.  The key challenge is to provide reliable power economically, in the face of:</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53</a:t>
            </a:fld>
            <a:endParaRPr lang="en-US"/>
          </a:p>
        </p:txBody>
      </p:sp>
    </p:spTree>
    <p:extLst>
      <p:ext uri="{BB962C8B-B14F-4D97-AF65-F5344CB8AC3E}">
        <p14:creationId xmlns:p14="http://schemas.microsoft.com/office/powerpoint/2010/main" val="3388383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don’t know how the climate of the 21</a:t>
            </a:r>
            <a:r>
              <a:rPr lang="en-US" baseline="30000" dirty="0" smtClean="0"/>
              <a:t>st</a:t>
            </a:r>
            <a:r>
              <a:rPr lang="en-US" dirty="0" smtClean="0"/>
              <a:t> century will play out.  But there is some significant</a:t>
            </a:r>
            <a:r>
              <a:rPr lang="en-US" baseline="0" dirty="0" smtClean="0"/>
              <a:t> skill in predicting weather and climate on daily to seasonal time scales.  My company, Climate Forecast Applications Network, is developing strategies using probabilistic weather and climate forecasts to predict high impact extreme events in support of tactical adaptations for the energy sector.  Our forecasts are being used to support energy trading, READ</a:t>
            </a:r>
            <a:endParaRPr lang="en-US" dirty="0"/>
          </a:p>
        </p:txBody>
      </p:sp>
      <p:sp>
        <p:nvSpPr>
          <p:cNvPr id="4" name="Slide Number Placeholder 3"/>
          <p:cNvSpPr>
            <a:spLocks noGrp="1"/>
          </p:cNvSpPr>
          <p:nvPr>
            <p:ph type="sldNum" sz="quarter" idx="10"/>
          </p:nvPr>
        </p:nvSpPr>
        <p:spPr/>
        <p:txBody>
          <a:bodyPr/>
          <a:lstStyle/>
          <a:p>
            <a:pPr>
              <a:defRPr/>
            </a:pPr>
            <a:fld id="{0A267336-0CC3-7E4E-8F3B-8210DFF4A8E4}" type="slidenum">
              <a:rPr lang="en-US" smtClean="0"/>
              <a:pPr>
                <a:defRPr/>
              </a:pPr>
              <a:t>54</a:t>
            </a:fld>
            <a:endParaRPr lang="en-US"/>
          </a:p>
        </p:txBody>
      </p:sp>
    </p:spTree>
    <p:extLst>
      <p:ext uri="{BB962C8B-B14F-4D97-AF65-F5344CB8AC3E}">
        <p14:creationId xmlns:p14="http://schemas.microsoft.com/office/powerpoint/2010/main" val="2977401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summary I hope I have provoked you into thinking about the climate problem as a very complex one, that can be characterized as a wicked mess.  My main take home message for you is that we have oversimplified both the problem and its solutions.</a:t>
            </a:r>
          </a:p>
          <a:p>
            <a:endParaRPr lang="en-US" dirty="0"/>
          </a:p>
          <a:p>
            <a:r>
              <a:rPr lang="en-US" dirty="0"/>
              <a:t>My views on all this are not popular among </a:t>
            </a:r>
            <a:r>
              <a:rPr lang="en-US" dirty="0" smtClean="0"/>
              <a:t>many of my </a:t>
            </a:r>
            <a:r>
              <a:rPr lang="en-US" dirty="0"/>
              <a:t>academic colleagues in the climate community, although they are gaining some traction in the broader academic community.    This cartoon was drawn for me by a </a:t>
            </a:r>
            <a:r>
              <a:rPr lang="en-US" dirty="0" err="1"/>
              <a:t>french</a:t>
            </a:r>
            <a:r>
              <a:rPr lang="en-US" dirty="0"/>
              <a:t> cartoonist following a Scientific American article on me that was titled Climate Heretic Judith Curry.  The caption says “Sorry boss she won’t burn”</a:t>
            </a:r>
          </a:p>
          <a:p>
            <a:endParaRPr lang="en-US" dirty="0"/>
          </a:p>
          <a:p>
            <a:r>
              <a:rPr lang="en-US" dirty="0"/>
              <a:t>So I’m continuing my odyssey to wrap my head around the climate change </a:t>
            </a:r>
            <a:r>
              <a:rPr lang="en-US" dirty="0" smtClean="0"/>
              <a:t>problem, and to provoke thinking outside the box about both the science and policy options.  </a:t>
            </a:r>
            <a:endParaRPr lang="en-US" dirty="0"/>
          </a:p>
        </p:txBody>
      </p:sp>
      <p:sp>
        <p:nvSpPr>
          <p:cNvPr id="1003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F248FE-4D23-D947-B6DF-00A42053ADE9}" type="slidenum">
              <a:rPr lang="en-US" sz="1200"/>
              <a:pPr/>
              <a:t>55</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70EBA2-BBA6-DE42-BF70-C2406D8D3530}" type="slidenum">
              <a:rPr lang="en-US" sz="1200"/>
              <a:pPr/>
              <a:t>56</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Under the Paris agreement, the </a:t>
            </a:r>
            <a:r>
              <a:rPr lang="en-US" dirty="0"/>
              <a:t>UN Framework Convention on Climate Change is seeking to limit </a:t>
            </a:r>
            <a:r>
              <a:rPr lang="en-US" dirty="0" smtClean="0"/>
              <a:t>emissions of carbon dioxide and other greenhouse gases through </a:t>
            </a:r>
            <a:r>
              <a:rPr lang="en-US" dirty="0" smtClean="0"/>
              <a:t>voluntary National </a:t>
            </a:r>
            <a:r>
              <a:rPr lang="en-US" dirty="0"/>
              <a:t>Determined Contributions, or </a:t>
            </a:r>
            <a:r>
              <a:rPr lang="en-US" dirty="0" smtClean="0"/>
              <a:t>NDCs</a:t>
            </a:r>
            <a:r>
              <a:rPr lang="en-US" dirty="0"/>
              <a:t>. </a:t>
            </a:r>
            <a:r>
              <a:rPr lang="en-US" dirty="0" smtClean="0"/>
              <a:t>The </a:t>
            </a:r>
            <a:r>
              <a:rPr lang="en-US" dirty="0"/>
              <a:t>key elements of the U.S. </a:t>
            </a:r>
            <a:r>
              <a:rPr lang="en-US" dirty="0" smtClean="0"/>
              <a:t>NDC are READ</a:t>
            </a:r>
          </a:p>
          <a:p>
            <a:endParaRPr lang="en-US" dirty="0" smtClean="0"/>
          </a:p>
          <a:p>
            <a:r>
              <a:rPr lang="en-US" dirty="0" smtClean="0"/>
              <a:t>Most of the near term efforts are centered around the Clean Power Plan, which is seeking</a:t>
            </a:r>
            <a:r>
              <a:rPr lang="en-US" baseline="0" dirty="0" smtClean="0"/>
              <a:t> to drastically reduce the use of fossil fuels in the generation of electricity.</a:t>
            </a:r>
            <a:endParaRPr lang="en-US" dirty="0"/>
          </a:p>
          <a:p>
            <a:endParaRPr lang="en-US" dirty="0"/>
          </a:p>
        </p:txBody>
      </p:sp>
      <p:sp>
        <p:nvSpPr>
          <p:cNvPr id="225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736FF2-4059-374A-9DDC-2BBA1F52C091}"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Paris agreement is not a treaty, and therefore not binding.  The main reason that the UN Framework Convention did not seek a new treaty </a:t>
            </a:r>
            <a:r>
              <a:rPr lang="en-US" dirty="0" smtClean="0"/>
              <a:t>is because of  </a:t>
            </a:r>
            <a:r>
              <a:rPr lang="en-US" dirty="0" smtClean="0"/>
              <a:t>the Treaty Clause</a:t>
            </a:r>
            <a:r>
              <a:rPr lang="en-US" baseline="0" dirty="0" smtClean="0"/>
              <a:t> in the US </a:t>
            </a:r>
            <a:r>
              <a:rPr lang="en-US" dirty="0" smtClean="0"/>
              <a:t>Constitution</a:t>
            </a:r>
            <a:r>
              <a:rPr lang="en-US" dirty="0"/>
              <a:t>:  READ</a:t>
            </a:r>
          </a:p>
          <a:p>
            <a:r>
              <a:rPr lang="en-US" dirty="0"/>
              <a:t>What the Senate thinks about climate change was clarified last January by the Sense of the Senate Resolution.  </a:t>
            </a:r>
          </a:p>
          <a:p>
            <a:endParaRPr lang="en-US" dirty="0"/>
          </a:p>
        </p:txBody>
      </p:sp>
      <p:sp>
        <p:nvSpPr>
          <p:cNvPr id="245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1996C3-6E4D-314B-80DD-B290B6F8C89B}"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Senate isn’t the only group that is challenging President Obama’s Clean Power Plan.  This </a:t>
            </a:r>
            <a:r>
              <a:rPr lang="en-US" dirty="0"/>
              <a:t>figure </a:t>
            </a:r>
            <a:r>
              <a:rPr lang="en-US" dirty="0" smtClean="0"/>
              <a:t>illustrates </a:t>
            </a:r>
            <a:r>
              <a:rPr lang="en-US" dirty="0"/>
              <a:t>the commitment  to acting on climate change from various states. </a:t>
            </a:r>
            <a:r>
              <a:rPr lang="en-US" dirty="0" smtClean="0"/>
              <a:t> The gray states are ones that are mostly on board</a:t>
            </a:r>
            <a:r>
              <a:rPr lang="en-US" baseline="0" dirty="0" smtClean="0"/>
              <a:t> with President Obama’s plan.  The other states are mounting legal challenges to the plan.  The states with red dots are suing the EPA over the Clean Power Plan; since this map was drawn in January 2015, the number of states suing the EPA has grown to 24.</a:t>
            </a:r>
            <a:endParaRPr lang="en-US" dirty="0"/>
          </a:p>
        </p:txBody>
      </p:sp>
      <p:sp>
        <p:nvSpPr>
          <p:cNvPr id="266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5FC9DF-053F-684B-8121-A7B4A8185001}" type="slidenum">
              <a:rPr lang="en-US" sz="1200"/>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READ  President Obama has less </a:t>
            </a:r>
            <a:r>
              <a:rPr lang="en-US" dirty="0" smtClean="0"/>
              <a:t>than </a:t>
            </a:r>
            <a:r>
              <a:rPr lang="en-US" dirty="0"/>
              <a:t>a year remaining in his term as President. Both Democratic Party candidates, Hillary Clinton and Bernie Sanders, support President Obama’s strategies regarding climate change.</a:t>
            </a:r>
          </a:p>
          <a:p>
            <a:endParaRPr lang="en-US" dirty="0"/>
          </a:p>
        </p:txBody>
      </p:sp>
      <p:sp>
        <p:nvSpPr>
          <p:cNvPr id="286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F2BC5A-B8E4-A845-8DE6-A293C7A76E84}" type="slidenum">
              <a:rPr lang="en-US" sz="1200"/>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Republican candidates for President are quite a different story. </a:t>
            </a:r>
            <a:r>
              <a:rPr lang="en-US" dirty="0" smtClean="0"/>
              <a:t>The presumptive nominee,</a:t>
            </a:r>
            <a:r>
              <a:rPr lang="en-US" baseline="0" dirty="0" smtClean="0"/>
              <a:t> Donald Trump, has made the following statements about climate change:</a:t>
            </a:r>
            <a:endParaRPr lang="en-US" dirty="0"/>
          </a:p>
          <a:p>
            <a:endParaRPr lang="en-US" dirty="0"/>
          </a:p>
        </p:txBody>
      </p:sp>
      <p:sp>
        <p:nvSpPr>
          <p:cNvPr id="3072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A1D47-8EB9-644E-BA55-485F6D4836B3}" type="slidenum">
              <a:rPr lang="en-US" sz="1200"/>
              <a:pPr/>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274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423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894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4731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922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5207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843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624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91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83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3228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5562600" y="56388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0"/>
                <a:cs typeface="ＭＳ Ｐゴシック"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 Id="rId11"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9.pn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10" descr="GT_big_positive_campanil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5486400"/>
            <a:ext cx="36337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10000"/>
            <a:ext cx="24384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0" name="Picture 11" descr="bowen.jpg"/>
          <p:cNvPicPr>
            <a:picLocks noChangeAspect="1"/>
          </p:cNvPicPr>
          <p:nvPr/>
        </p:nvPicPr>
        <p:blipFill>
          <a:blip r:embed="rId5">
            <a:extLst>
              <a:ext uri="{28A0092B-C50C-407E-A947-70E740481C1C}">
                <a14:useLocalDpi xmlns:a14="http://schemas.microsoft.com/office/drawing/2010/main" val="0"/>
              </a:ext>
            </a:extLst>
          </a:blip>
          <a:srcRect t="13368" b="9094"/>
          <a:stretch>
            <a:fillRect/>
          </a:stretch>
        </p:blipFill>
        <p:spPr bwMode="auto">
          <a:xfrm>
            <a:off x="7005638" y="3657600"/>
            <a:ext cx="19859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globe_w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14600"/>
            <a:ext cx="43386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descr="drou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057400"/>
            <a:ext cx="21336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a:tailEnd/>
              </a14:hiddenLine>
            </a:ext>
          </a:extLst>
        </p:spPr>
      </p:pic>
      <p:pic>
        <p:nvPicPr>
          <p:cNvPr id="14343" name="Picture 4" descr="isabelle"/>
          <p:cNvPicPr>
            <a:picLocks noChangeAspect="1" noChangeArrowheads="1"/>
          </p:cNvPicPr>
          <p:nvPr/>
        </p:nvPicPr>
        <p:blipFill>
          <a:blip r:embed="rId8">
            <a:extLst>
              <a:ext uri="{28A0092B-C50C-407E-A947-70E740481C1C}">
                <a14:useLocalDpi xmlns:a14="http://schemas.microsoft.com/office/drawing/2010/main" val="0"/>
              </a:ext>
            </a:extLst>
          </a:blip>
          <a:srcRect b="7660"/>
          <a:stretch>
            <a:fillRect/>
          </a:stretch>
        </p:blipFill>
        <p:spPr bwMode="auto">
          <a:xfrm>
            <a:off x="5638800" y="609600"/>
            <a:ext cx="25908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4" name="Text Box 6"/>
          <p:cNvSpPr txBox="1">
            <a:spLocks noChangeArrowheads="1"/>
          </p:cNvSpPr>
          <p:nvPr/>
        </p:nvSpPr>
        <p:spPr bwMode="auto">
          <a:xfrm>
            <a:off x="685800" y="2286000"/>
            <a:ext cx="8153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4800">
                <a:solidFill>
                  <a:schemeClr val="bg1"/>
                </a:solidFill>
                <a:latin typeface="Impact" charset="0"/>
              </a:rPr>
              <a:t>Climate Change Science</a:t>
            </a:r>
          </a:p>
          <a:p>
            <a:pPr>
              <a:lnSpc>
                <a:spcPct val="90000"/>
              </a:lnSpc>
            </a:pPr>
            <a:r>
              <a:rPr lang="en-US" sz="4000">
                <a:solidFill>
                  <a:schemeClr val="bg1"/>
                </a:solidFill>
                <a:latin typeface="Impact" charset="0"/>
              </a:rPr>
              <a:t>    Fact, Fiction &amp; the Unsettled</a:t>
            </a:r>
          </a:p>
        </p:txBody>
      </p:sp>
      <p:pic>
        <p:nvPicPr>
          <p:cNvPr id="14345" name="Picture 9" descr="tordad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228600"/>
            <a:ext cx="26670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6" name="Picture 11" descr="smog1"/>
          <p:cNvPicPr>
            <a:picLocks noChangeAspect="1" noChangeArrowheads="1"/>
          </p:cNvPicPr>
          <p:nvPr/>
        </p:nvPicPr>
        <p:blipFill>
          <a:blip r:embed="rId10">
            <a:extLst>
              <a:ext uri="{28A0092B-C50C-407E-A947-70E740481C1C}">
                <a14:useLocalDpi xmlns:a14="http://schemas.microsoft.com/office/drawing/2010/main" val="0"/>
              </a:ext>
            </a:extLst>
          </a:blip>
          <a:srcRect t="28723"/>
          <a:stretch>
            <a:fillRect/>
          </a:stretch>
        </p:blipFill>
        <p:spPr bwMode="auto">
          <a:xfrm>
            <a:off x="762000" y="152400"/>
            <a:ext cx="27432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7" name="Text Box 12"/>
          <p:cNvSpPr txBox="1">
            <a:spLocks noChangeArrowheads="1"/>
          </p:cNvSpPr>
          <p:nvPr/>
        </p:nvSpPr>
        <p:spPr bwMode="auto">
          <a:xfrm>
            <a:off x="2438400" y="5867400"/>
            <a:ext cx="239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chemeClr val="bg1"/>
                </a:solidFill>
              </a:rPr>
              <a:t>Judith Curry</a:t>
            </a:r>
          </a:p>
        </p:txBody>
      </p:sp>
      <p:pic>
        <p:nvPicPr>
          <p:cNvPr id="14348"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4113" y="3581400"/>
            <a:ext cx="29860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 name="TextBox 3"/>
          <p:cNvSpPr txBox="1">
            <a:spLocks noChangeArrowheads="1"/>
          </p:cNvSpPr>
          <p:nvPr/>
        </p:nvSpPr>
        <p:spPr bwMode="auto">
          <a:xfrm>
            <a:off x="838200" y="-76200"/>
            <a:ext cx="8748713" cy="66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smtClean="0">
                <a:solidFill>
                  <a:srgbClr val="000090"/>
                </a:solidFill>
              </a:rPr>
              <a:t>Agreement:</a:t>
            </a:r>
          </a:p>
          <a:p>
            <a:pPr>
              <a:defRPr/>
            </a:pPr>
            <a:endParaRPr lang="en-US" sz="1200" dirty="0" smtClean="0"/>
          </a:p>
          <a:p>
            <a:pPr marL="342900" indent="-342900">
              <a:spcAft>
                <a:spcPts val="600"/>
              </a:spcAft>
              <a:buFont typeface="Arial"/>
              <a:buChar char="•"/>
              <a:defRPr/>
            </a:pPr>
            <a:r>
              <a:rPr lang="en-US" dirty="0" smtClean="0"/>
              <a:t>Surface temperatures have increased since 1880</a:t>
            </a:r>
          </a:p>
          <a:p>
            <a:pPr marL="342900" indent="-342900">
              <a:spcAft>
                <a:spcPts val="600"/>
              </a:spcAft>
              <a:buFont typeface="Arial"/>
              <a:buChar char="•"/>
              <a:defRPr/>
            </a:pPr>
            <a:r>
              <a:rPr lang="en-US" dirty="0" smtClean="0"/>
              <a:t>Humans are adding carbon dioxide to the atmosphere</a:t>
            </a:r>
          </a:p>
          <a:p>
            <a:pPr marL="342900" indent="-342900">
              <a:spcAft>
                <a:spcPts val="600"/>
              </a:spcAft>
              <a:buFont typeface="Arial"/>
              <a:buChar char="•"/>
              <a:defRPr/>
            </a:pPr>
            <a:r>
              <a:rPr lang="en-US" dirty="0" smtClean="0"/>
              <a:t>Carbon dioxide and other greenhouse gases have a warming effect on the planet</a:t>
            </a:r>
          </a:p>
          <a:p>
            <a:pPr>
              <a:defRPr/>
            </a:pPr>
            <a:endParaRPr lang="en-US" sz="800" dirty="0" smtClean="0"/>
          </a:p>
          <a:p>
            <a:pPr>
              <a:defRPr/>
            </a:pPr>
            <a:endParaRPr lang="en-US" sz="1400" dirty="0" smtClean="0"/>
          </a:p>
          <a:p>
            <a:pPr>
              <a:defRPr/>
            </a:pPr>
            <a:r>
              <a:rPr lang="en-US" sz="3200" b="1" dirty="0" smtClean="0">
                <a:solidFill>
                  <a:srgbClr val="000090"/>
                </a:solidFill>
              </a:rPr>
              <a:t>Disagreement:</a:t>
            </a:r>
          </a:p>
          <a:p>
            <a:pPr>
              <a:defRPr/>
            </a:pPr>
            <a:endParaRPr lang="en-US" sz="1200" dirty="0" smtClean="0"/>
          </a:p>
          <a:p>
            <a:pPr marL="342900" indent="-342900">
              <a:spcAft>
                <a:spcPts val="600"/>
              </a:spcAft>
              <a:buFont typeface="Arial"/>
              <a:buChar char="•"/>
              <a:defRPr/>
            </a:pPr>
            <a:r>
              <a:rPr lang="en-US" dirty="0" smtClean="0"/>
              <a:t>Whether the warming since 1950 has                              been dominated by human causes</a:t>
            </a:r>
          </a:p>
          <a:p>
            <a:pPr marL="342900" indent="-342900">
              <a:spcAft>
                <a:spcPts val="600"/>
              </a:spcAft>
              <a:buFont typeface="Arial"/>
              <a:buChar char="•"/>
              <a:defRPr/>
            </a:pPr>
            <a:r>
              <a:rPr lang="en-US" dirty="0" smtClean="0"/>
              <a:t>How much the planet will warm in                                        the 21</a:t>
            </a:r>
            <a:r>
              <a:rPr lang="en-US" baseline="30000" dirty="0" smtClean="0"/>
              <a:t>st</a:t>
            </a:r>
            <a:r>
              <a:rPr lang="en-US" dirty="0" smtClean="0"/>
              <a:t> century</a:t>
            </a:r>
          </a:p>
          <a:p>
            <a:pPr marL="342900" indent="-342900">
              <a:spcAft>
                <a:spcPts val="600"/>
              </a:spcAft>
              <a:buFont typeface="Arial"/>
              <a:buChar char="•"/>
              <a:defRPr/>
            </a:pPr>
            <a:r>
              <a:rPr lang="en-US" dirty="0" smtClean="0"/>
              <a:t>Whether warming is</a:t>
            </a:r>
            <a:r>
              <a:rPr lang="ja-JP" altLang="en-US" dirty="0" smtClean="0"/>
              <a:t>‘</a:t>
            </a:r>
            <a:r>
              <a:rPr lang="en-US" altLang="ja-JP" dirty="0" smtClean="0"/>
              <a:t>dangerous</a:t>
            </a:r>
            <a:r>
              <a:rPr lang="ja-JP" altLang="en-US" dirty="0" smtClean="0"/>
              <a:t>’</a:t>
            </a:r>
            <a:endParaRPr lang="en-US" altLang="ja-JP" dirty="0" smtClean="0"/>
          </a:p>
          <a:p>
            <a:pPr marL="342900" indent="-342900">
              <a:buFont typeface="Arial"/>
              <a:buChar char="•"/>
              <a:defRPr/>
            </a:pPr>
            <a:r>
              <a:rPr lang="en-US" dirty="0" smtClean="0"/>
              <a:t>Whether we can afford to radically                                     reduce CO2 emissions, and whether                               reduction will improve well-being</a:t>
            </a:r>
          </a:p>
        </p:txBody>
      </p:sp>
      <p:sp>
        <p:nvSpPr>
          <p:cNvPr id="31747" name="Picture 4"/>
          <p:cNvSpPr>
            <a:spLocks noChangeAspect="1"/>
          </p:cNvSpPr>
          <p:nvPr/>
        </p:nvSpPr>
        <p:spPr bwMode="auto">
          <a:xfrm>
            <a:off x="6223000" y="3200400"/>
            <a:ext cx="29210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17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46825"/>
            <a:ext cx="990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1"/>
          <p:cNvSpPr txBox="1">
            <a:spLocks noChangeArrowheads="1"/>
          </p:cNvSpPr>
          <p:nvPr/>
        </p:nvSpPr>
        <p:spPr bwMode="auto">
          <a:xfrm>
            <a:off x="317500" y="457200"/>
            <a:ext cx="8521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rPr>
              <a:t>Are humans causing global warming?</a:t>
            </a:r>
          </a:p>
        </p:txBody>
      </p:sp>
      <p:pic>
        <p:nvPicPr>
          <p:cNvPr id="3379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3" y="1752600"/>
            <a:ext cx="5507037"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249738"/>
            <a:ext cx="34290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513" y="914400"/>
            <a:ext cx="8759825"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914400"/>
            <a:ext cx="560388"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85800" y="104775"/>
            <a:ext cx="8199438" cy="646113"/>
          </a:xfrm>
          <a:prstGeom prst="rect">
            <a:avLst/>
          </a:prstGeom>
          <a:noFill/>
        </p:spPr>
        <p:txBody>
          <a:bodyPr wrap="none">
            <a:spAutoFit/>
          </a:bodyPr>
          <a:lstStyle/>
          <a:p>
            <a:pPr>
              <a:defRPr/>
            </a:pPr>
            <a:r>
              <a:rPr lang="en-US" sz="3600" b="1" dirty="0">
                <a:solidFill>
                  <a:schemeClr val="accent2"/>
                </a:solidFill>
                <a:latin typeface="+mj-lt"/>
                <a:cs typeface="Helvetica"/>
              </a:rPr>
              <a:t>Global surface temperature anomaly </a:t>
            </a:r>
          </a:p>
        </p:txBody>
      </p:sp>
      <p:sp>
        <p:nvSpPr>
          <p:cNvPr id="6" name="TextBox 5"/>
          <p:cNvSpPr txBox="1"/>
          <p:nvPr/>
        </p:nvSpPr>
        <p:spPr>
          <a:xfrm>
            <a:off x="228600" y="5029200"/>
            <a:ext cx="8915400" cy="1446550"/>
          </a:xfrm>
          <a:prstGeom prst="rect">
            <a:avLst/>
          </a:prstGeom>
          <a:solidFill>
            <a:schemeClr val="accent1">
              <a:lumMod val="20000"/>
              <a:lumOff val="80000"/>
            </a:schemeClr>
          </a:solidFill>
          <a:ln w="28575" cmpd="sng">
            <a:solidFill>
              <a:srgbClr val="FF6600"/>
            </a:solidFill>
          </a:ln>
        </p:spPr>
        <p:txBody>
          <a:bodyPr wrap="square">
            <a:spAutoFit/>
          </a:bodyPr>
          <a:lstStyle/>
          <a:p>
            <a:pPr>
              <a:defRPr/>
            </a:pPr>
            <a:r>
              <a:rPr lang="en-US" sz="2200" b="1" dirty="0">
                <a:latin typeface="Arial" pitchFamily="-65" charset="0"/>
                <a:ea typeface="ＭＳ Ｐゴシック" pitchFamily="-65" charset="-128"/>
                <a:cs typeface="ＭＳ Ｐゴシック" pitchFamily="-65" charset="-128"/>
              </a:rPr>
              <a:t>IPCC AR5</a:t>
            </a:r>
            <a:r>
              <a:rPr lang="en-US" sz="2200" dirty="0">
                <a:latin typeface="Arial" pitchFamily="-65" charset="0"/>
                <a:ea typeface="ＭＳ Ｐゴシック" pitchFamily="-65" charset="-128"/>
                <a:cs typeface="ＭＳ Ｐゴシック" pitchFamily="-65" charset="-128"/>
              </a:rPr>
              <a:t>: </a:t>
            </a:r>
            <a:r>
              <a:rPr lang="en-US" sz="2200" dirty="0" smtClean="0">
                <a:latin typeface="Arial" pitchFamily="-65" charset="0"/>
                <a:ea typeface="ＭＳ Ｐゴシック" pitchFamily="-65" charset="-128"/>
                <a:cs typeface="ＭＳ Ｐゴシック" pitchFamily="-65" charset="-128"/>
              </a:rPr>
              <a:t>“It </a:t>
            </a:r>
            <a:r>
              <a:rPr lang="en-US" sz="2200" dirty="0">
                <a:latin typeface="Arial" pitchFamily="-65" charset="0"/>
                <a:ea typeface="ＭＳ Ｐゴシック" pitchFamily="-65" charset="-128"/>
                <a:cs typeface="ＭＳ Ｐゴシック" pitchFamily="-65" charset="-128"/>
              </a:rPr>
              <a:t>is </a:t>
            </a:r>
            <a:r>
              <a:rPr lang="en-US" sz="2200" b="1" dirty="0">
                <a:latin typeface="Arial" pitchFamily="-65" charset="0"/>
                <a:ea typeface="ＭＳ Ｐゴシック" pitchFamily="-65" charset="-128"/>
                <a:cs typeface="ＭＳ Ｐゴシック" pitchFamily="-65" charset="-128"/>
              </a:rPr>
              <a:t>extremely likely </a:t>
            </a:r>
            <a:r>
              <a:rPr lang="en-US" sz="2200" dirty="0">
                <a:latin typeface="Arial" pitchFamily="-65" charset="0"/>
                <a:ea typeface="ＭＳ Ｐゴシック" pitchFamily="-65" charset="-128"/>
                <a:cs typeface="ＭＳ Ｐゴシック" pitchFamily="-65" charset="-128"/>
              </a:rPr>
              <a:t>that more than half of the </a:t>
            </a:r>
            <a:r>
              <a:rPr lang="en-US" sz="2200" dirty="0" smtClean="0">
                <a:latin typeface="Arial" pitchFamily="-65" charset="0"/>
                <a:ea typeface="ＭＳ Ｐゴシック" pitchFamily="-65" charset="-128"/>
                <a:cs typeface="ＭＳ Ｐゴシック" pitchFamily="-65" charset="-128"/>
              </a:rPr>
              <a:t>observed </a:t>
            </a:r>
            <a:r>
              <a:rPr lang="en-US" sz="2200" dirty="0">
                <a:latin typeface="Arial" pitchFamily="-65" charset="0"/>
                <a:ea typeface="ＭＳ Ｐゴシック" pitchFamily="-65" charset="-128"/>
                <a:cs typeface="ＭＳ Ｐゴシック" pitchFamily="-65" charset="-128"/>
              </a:rPr>
              <a:t>increase in global average surface temperature from 1951 to 2010 was caused by [humans]</a:t>
            </a:r>
            <a:r>
              <a:rPr lang="en-US" sz="2200" b="1" dirty="0">
                <a:latin typeface="Arial" pitchFamily="-65" charset="0"/>
                <a:ea typeface="ＭＳ Ｐゴシック" pitchFamily="-65" charset="-128"/>
                <a:cs typeface="ＭＳ Ｐゴシック" pitchFamily="-65" charset="-128"/>
              </a:rPr>
              <a:t>. The best estimate of the human induced contribution is similar to the observed warming over this period</a:t>
            </a:r>
            <a:r>
              <a:rPr lang="en-US" sz="2200" b="1" dirty="0" smtClean="0">
                <a:latin typeface="Arial" pitchFamily="-65" charset="0"/>
                <a:ea typeface="ＭＳ Ｐゴシック" pitchFamily="-65" charset="-128"/>
                <a:cs typeface="ＭＳ Ｐゴシック" pitchFamily="-65" charset="-128"/>
              </a:rPr>
              <a:t>.”</a:t>
            </a:r>
            <a:endParaRPr lang="en-US" sz="2200" b="1" dirty="0">
              <a:latin typeface="Arial" pitchFamily="-65" charset="0"/>
              <a:ea typeface="ＭＳ Ｐゴシック" pitchFamily="-65" charset="-128"/>
              <a:cs typeface="ＭＳ Ｐゴシック" pitchFamily="-65" charset="-128"/>
            </a:endParaRPr>
          </a:p>
        </p:txBody>
      </p:sp>
      <p:pic>
        <p:nvPicPr>
          <p:cNvPr id="3482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388" y="990600"/>
            <a:ext cx="85836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4"/>
          <p:cNvSpPr txBox="1">
            <a:spLocks noChangeArrowheads="1"/>
          </p:cNvSpPr>
          <p:nvPr/>
        </p:nvSpPr>
        <p:spPr bwMode="auto">
          <a:xfrm>
            <a:off x="1371600" y="990600"/>
            <a:ext cx="11207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vvvvvv</a:t>
            </a:r>
          </a:p>
        </p:txBody>
      </p:sp>
      <p:sp>
        <p:nvSpPr>
          <p:cNvPr id="34823" name="TextBox 2"/>
          <p:cNvSpPr txBox="1">
            <a:spLocks noChangeArrowheads="1"/>
          </p:cNvSpPr>
          <p:nvPr/>
        </p:nvSpPr>
        <p:spPr bwMode="auto">
          <a:xfrm>
            <a:off x="1219200" y="4125913"/>
            <a:ext cx="845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http://www.cru.uea.ac.uk/cru/data/temperature/HadCRUT4.png</a:t>
            </a:r>
          </a:p>
        </p:txBody>
      </p:sp>
      <p:cxnSp>
        <p:nvCxnSpPr>
          <p:cNvPr id="9" name="Straight Connector 8"/>
          <p:cNvCxnSpPr/>
          <p:nvPr/>
        </p:nvCxnSpPr>
        <p:spPr bwMode="auto">
          <a:xfrm flipV="1">
            <a:off x="5867400" y="1066800"/>
            <a:ext cx="0" cy="33528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482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543963"/>
            <a:ext cx="609600" cy="31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
          <p:cNvSpPr txBox="1">
            <a:spLocks noChangeArrowheads="1"/>
          </p:cNvSpPr>
          <p:nvPr/>
        </p:nvSpPr>
        <p:spPr bwMode="auto">
          <a:xfrm>
            <a:off x="685800" y="152400"/>
            <a:ext cx="7642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Global surface temperature anomalies</a:t>
            </a:r>
          </a:p>
        </p:txBody>
      </p:sp>
      <p:pic>
        <p:nvPicPr>
          <p:cNvPr id="368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79500"/>
            <a:ext cx="879792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Oval 3"/>
          <p:cNvSpPr>
            <a:spLocks noChangeArrowheads="1"/>
          </p:cNvSpPr>
          <p:nvPr/>
        </p:nvSpPr>
        <p:spPr bwMode="auto">
          <a:xfrm>
            <a:off x="8458200" y="1066800"/>
            <a:ext cx="685800" cy="9144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6868" name="TextBox 4"/>
          <p:cNvSpPr txBox="1">
            <a:spLocks noChangeArrowheads="1"/>
          </p:cNvSpPr>
          <p:nvPr/>
        </p:nvSpPr>
        <p:spPr bwMode="auto">
          <a:xfrm>
            <a:off x="6310313" y="1295400"/>
            <a:ext cx="2147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0000"/>
                </a:solidFill>
              </a:rPr>
              <a:t>2015 warmest year</a:t>
            </a:r>
          </a:p>
        </p:txBody>
      </p:sp>
      <p:sp>
        <p:nvSpPr>
          <p:cNvPr id="2" name="TextBox 1"/>
          <p:cNvSpPr txBox="1"/>
          <p:nvPr/>
        </p:nvSpPr>
        <p:spPr>
          <a:xfrm>
            <a:off x="1766888" y="5875338"/>
            <a:ext cx="6691312" cy="830262"/>
          </a:xfrm>
          <a:prstGeom prst="rect">
            <a:avLst/>
          </a:prstGeom>
          <a:solidFill>
            <a:schemeClr val="accent5">
              <a:lumMod val="90000"/>
              <a:alpha val="43000"/>
            </a:schemeClr>
          </a:solidFill>
          <a:ln w="28575" cmpd="sng">
            <a:solidFill>
              <a:srgbClr val="FF0000"/>
            </a:solidFill>
          </a:ln>
        </p:spPr>
        <p:txBody>
          <a:bodyPr wrap="none">
            <a:spAutoFit/>
          </a:bodyPr>
          <a:lstStyle/>
          <a:p>
            <a:pPr>
              <a:defRPr/>
            </a:pPr>
            <a:r>
              <a:rPr lang="en-US" dirty="0"/>
              <a:t>2015 was striking as ‘warmest year,’ since there </a:t>
            </a:r>
          </a:p>
          <a:p>
            <a:pPr>
              <a:defRPr/>
            </a:pPr>
            <a:r>
              <a:rPr lang="en-US" dirty="0"/>
              <a:t>had been very little warming </a:t>
            </a:r>
            <a:r>
              <a:rPr lang="en-US" dirty="0" smtClean="0"/>
              <a:t>since </a:t>
            </a:r>
            <a:r>
              <a:rPr lang="en-US" dirty="0"/>
              <a:t>1998</a:t>
            </a:r>
          </a:p>
        </p:txBody>
      </p:sp>
      <p:sp>
        <p:nvSpPr>
          <p:cNvPr id="36870" name="TextBox 2"/>
          <p:cNvSpPr txBox="1">
            <a:spLocks noChangeArrowheads="1"/>
          </p:cNvSpPr>
          <p:nvPr/>
        </p:nvSpPr>
        <p:spPr bwMode="auto">
          <a:xfrm>
            <a:off x="5324475" y="4583113"/>
            <a:ext cx="305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Figure courtesy Nick Stokes</a:t>
            </a:r>
          </a:p>
        </p:txBody>
      </p:sp>
      <p:sp>
        <p:nvSpPr>
          <p:cNvPr id="36871" name="TextBox 3"/>
          <p:cNvSpPr txBox="1">
            <a:spLocks noChangeArrowheads="1"/>
          </p:cNvSpPr>
          <p:nvPr/>
        </p:nvSpPr>
        <p:spPr bwMode="auto">
          <a:xfrm>
            <a:off x="3276600" y="1905000"/>
            <a:ext cx="12446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El Nino</a:t>
            </a:r>
          </a:p>
        </p:txBody>
      </p:sp>
      <p:sp>
        <p:nvSpPr>
          <p:cNvPr id="36872" name="TextBox 8"/>
          <p:cNvSpPr txBox="1">
            <a:spLocks noChangeArrowheads="1"/>
          </p:cNvSpPr>
          <p:nvPr/>
        </p:nvSpPr>
        <p:spPr bwMode="auto">
          <a:xfrm>
            <a:off x="7975600" y="685800"/>
            <a:ext cx="12446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El Nino</a:t>
            </a:r>
          </a:p>
        </p:txBody>
      </p:sp>
      <p:sp>
        <p:nvSpPr>
          <p:cNvPr id="36873" name="TextBox 4"/>
          <p:cNvSpPr txBox="1">
            <a:spLocks noChangeArrowheads="1"/>
          </p:cNvSpPr>
          <p:nvPr/>
        </p:nvSpPr>
        <p:spPr bwMode="auto">
          <a:xfrm>
            <a:off x="6781800" y="1824038"/>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El Nino</a:t>
            </a:r>
          </a:p>
        </p:txBody>
      </p:sp>
      <p:sp>
        <p:nvSpPr>
          <p:cNvPr id="36874" name="TextBox 10"/>
          <p:cNvSpPr txBox="1">
            <a:spLocks noChangeArrowheads="1"/>
          </p:cNvSpPr>
          <p:nvPr/>
        </p:nvSpPr>
        <p:spPr bwMode="auto">
          <a:xfrm>
            <a:off x="4648200" y="2297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El Nino</a:t>
            </a:r>
          </a:p>
        </p:txBody>
      </p:sp>
      <p:sp>
        <p:nvSpPr>
          <p:cNvPr id="36875" name="TextBox 11"/>
          <p:cNvSpPr txBox="1">
            <a:spLocks noChangeArrowheads="1"/>
          </p:cNvSpPr>
          <p:nvPr/>
        </p:nvSpPr>
        <p:spPr bwMode="auto">
          <a:xfrm>
            <a:off x="5638800" y="2130425"/>
            <a:ext cx="76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El Nino</a:t>
            </a:r>
          </a:p>
        </p:txBody>
      </p:sp>
      <p:sp>
        <p:nvSpPr>
          <p:cNvPr id="36876" name="TextBox 12"/>
          <p:cNvSpPr txBox="1">
            <a:spLocks noChangeArrowheads="1"/>
          </p:cNvSpPr>
          <p:nvPr/>
        </p:nvSpPr>
        <p:spPr bwMode="auto">
          <a:xfrm>
            <a:off x="1371600" y="32877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El Nino</a:t>
            </a:r>
          </a:p>
        </p:txBody>
      </p:sp>
      <p:sp>
        <p:nvSpPr>
          <p:cNvPr id="36877" name="TextBox 13"/>
          <p:cNvSpPr txBox="1">
            <a:spLocks noChangeArrowheads="1"/>
          </p:cNvSpPr>
          <p:nvPr/>
        </p:nvSpPr>
        <p:spPr bwMode="auto">
          <a:xfrm>
            <a:off x="2514600" y="3276600"/>
            <a:ext cx="76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El Nino</a:t>
            </a:r>
          </a:p>
        </p:txBody>
      </p:sp>
      <p:pic>
        <p:nvPicPr>
          <p:cNvPr id="3687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04077" y="5162490"/>
            <a:ext cx="6600936" cy="400110"/>
          </a:xfrm>
          <a:prstGeom prst="rect">
            <a:avLst/>
          </a:prstGeom>
          <a:solidFill>
            <a:schemeClr val="bg1"/>
          </a:solidFill>
        </p:spPr>
        <p:txBody>
          <a:bodyPr wrap="none" rtlCol="0">
            <a:spAutoFit/>
          </a:bodyPr>
          <a:lstStyle/>
          <a:p>
            <a:r>
              <a:rPr lang="en-US" sz="2000" dirty="0" smtClean="0"/>
              <a:t>1992        1996         2000        2004         2008        2012</a:t>
            </a: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87400"/>
            <a:ext cx="91440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1"/>
          <p:cNvSpPr txBox="1">
            <a:spLocks noChangeArrowheads="1"/>
          </p:cNvSpPr>
          <p:nvPr/>
        </p:nvSpPr>
        <p:spPr bwMode="auto">
          <a:xfrm>
            <a:off x="-76200" y="0"/>
            <a:ext cx="9329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Lower atmospheric temperatures from satellite</a:t>
            </a:r>
          </a:p>
        </p:txBody>
      </p:sp>
      <p:sp>
        <p:nvSpPr>
          <p:cNvPr id="37892" name="Oval 3"/>
          <p:cNvSpPr>
            <a:spLocks noChangeArrowheads="1"/>
          </p:cNvSpPr>
          <p:nvPr/>
        </p:nvSpPr>
        <p:spPr bwMode="auto">
          <a:xfrm>
            <a:off x="7924800" y="2057400"/>
            <a:ext cx="685800" cy="9144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7893" name="TextBox 1"/>
          <p:cNvSpPr txBox="1">
            <a:spLocks noChangeArrowheads="1"/>
          </p:cNvSpPr>
          <p:nvPr/>
        </p:nvSpPr>
        <p:spPr bwMode="auto">
          <a:xfrm>
            <a:off x="7696200" y="175260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0000"/>
                </a:solidFill>
              </a:rPr>
              <a:t>2015</a:t>
            </a:r>
          </a:p>
        </p:txBody>
      </p:sp>
      <p:pic>
        <p:nvPicPr>
          <p:cNvPr id="378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8740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2"/>
          <p:cNvSpPr txBox="1">
            <a:spLocks noChangeArrowheads="1"/>
          </p:cNvSpPr>
          <p:nvPr/>
        </p:nvSpPr>
        <p:spPr bwMode="auto">
          <a:xfrm>
            <a:off x="1066800" y="4419600"/>
            <a:ext cx="380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660066"/>
                </a:solidFill>
              </a:rPr>
              <a:t>Figure courtesy of Roy Spencer</a:t>
            </a:r>
          </a:p>
        </p:txBody>
      </p:sp>
      <p:pic>
        <p:nvPicPr>
          <p:cNvPr id="3789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4930914"/>
            <a:ext cx="7670815" cy="707886"/>
          </a:xfrm>
          <a:prstGeom prst="rect">
            <a:avLst/>
          </a:prstGeom>
          <a:solidFill>
            <a:schemeClr val="bg1"/>
          </a:solidFill>
        </p:spPr>
        <p:txBody>
          <a:bodyPr wrap="none" rtlCol="0">
            <a:spAutoFit/>
          </a:bodyPr>
          <a:lstStyle/>
          <a:p>
            <a:r>
              <a:rPr lang="en-US" sz="2000" dirty="0" smtClean="0"/>
              <a:t>1980      1985      1990      1995      2000      2005     2010      2015</a:t>
            </a:r>
          </a:p>
          <a:p>
            <a:endParaRPr lang="en-US" sz="2000" dirty="0"/>
          </a:p>
        </p:txBody>
      </p:sp>
      <p:sp>
        <p:nvSpPr>
          <p:cNvPr id="93187" name="TextBox 2"/>
          <p:cNvSpPr txBox="1">
            <a:spLocks noChangeArrowheads="1"/>
          </p:cNvSpPr>
          <p:nvPr/>
        </p:nvSpPr>
        <p:spPr bwMode="auto">
          <a:xfrm>
            <a:off x="1338263" y="5638800"/>
            <a:ext cx="7119937" cy="830263"/>
          </a:xfrm>
          <a:prstGeom prst="rect">
            <a:avLst/>
          </a:prstGeom>
          <a:solidFill>
            <a:schemeClr val="accent5">
              <a:alpha val="42000"/>
            </a:schemeClr>
          </a:solidFill>
          <a:ln w="28575" cmpd="sng">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t>2015 was 3</a:t>
            </a:r>
            <a:r>
              <a:rPr lang="en-US" baseline="30000" dirty="0" smtClean="0"/>
              <a:t>rd</a:t>
            </a:r>
            <a:r>
              <a:rPr lang="en-US" dirty="0" smtClean="0"/>
              <a:t> warmest year in the satellite data set, </a:t>
            </a:r>
          </a:p>
          <a:p>
            <a:pPr>
              <a:defRPr/>
            </a:pPr>
            <a:r>
              <a:rPr lang="en-US" dirty="0" smtClean="0"/>
              <a:t>with a large spike for Feb 2016 from El Nino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609600"/>
            <a:ext cx="8851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3"/>
          <p:cNvSpPr txBox="1">
            <a:spLocks noChangeArrowheads="1"/>
          </p:cNvSpPr>
          <p:nvPr/>
        </p:nvSpPr>
        <p:spPr bwMode="auto">
          <a:xfrm>
            <a:off x="3505200" y="3657600"/>
            <a:ext cx="5237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9E2040"/>
                </a:solidFill>
              </a:rPr>
              <a:t>http://www.climate-lab-book.ac.uk/2014/cet-2014/</a:t>
            </a:r>
          </a:p>
        </p:txBody>
      </p:sp>
      <p:sp>
        <p:nvSpPr>
          <p:cNvPr id="38915" name="TextBox 4"/>
          <p:cNvSpPr txBox="1">
            <a:spLocks noChangeArrowheads="1"/>
          </p:cNvSpPr>
          <p:nvPr/>
        </p:nvSpPr>
        <p:spPr bwMode="auto">
          <a:xfrm>
            <a:off x="304800" y="5351383"/>
            <a:ext cx="8686800" cy="1354217"/>
          </a:xfrm>
          <a:prstGeom prst="rect">
            <a:avLst/>
          </a:prstGeom>
          <a:solidFill>
            <a:schemeClr val="accent5">
              <a:alpha val="45000"/>
            </a:schemeClr>
          </a:solidFill>
          <a:ln w="28575" cmpd="sng">
            <a:solidFill>
              <a:srgbClr val="FF6600"/>
            </a:solidFill>
            <a:miter lim="800000"/>
            <a:headEnd/>
            <a:tailEnd/>
          </a:ln>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600"/>
              </a:spcAft>
              <a:buFont typeface="Arial" charset="0"/>
              <a:buChar char="•"/>
            </a:pPr>
            <a:r>
              <a:rPr lang="en-US" dirty="0"/>
              <a:t>Long-term warming trend: fossil fuel contribution since 1950 </a:t>
            </a:r>
          </a:p>
          <a:p>
            <a:pPr>
              <a:spcAft>
                <a:spcPts val="600"/>
              </a:spcAft>
              <a:buFont typeface="Arial" charset="0"/>
              <a:buChar char="•"/>
            </a:pPr>
            <a:r>
              <a:rPr lang="en-US" dirty="0"/>
              <a:t>Year-to-year variations:  volcanoes, El Nino</a:t>
            </a:r>
          </a:p>
          <a:p>
            <a:pPr>
              <a:spcAft>
                <a:spcPts val="600"/>
              </a:spcAft>
              <a:buFont typeface="Arial" charset="0"/>
              <a:buChar char="•"/>
            </a:pPr>
            <a:r>
              <a:rPr lang="en-US" dirty="0"/>
              <a:t>Multi-decadal variations:  solar, ocean circulations</a:t>
            </a:r>
          </a:p>
        </p:txBody>
      </p:sp>
      <p:sp>
        <p:nvSpPr>
          <p:cNvPr id="38916" name="TextBox 1"/>
          <p:cNvSpPr txBox="1">
            <a:spLocks noChangeArrowheads="1"/>
          </p:cNvSpPr>
          <p:nvPr/>
        </p:nvSpPr>
        <p:spPr bwMode="auto">
          <a:xfrm>
            <a:off x="1219200" y="0"/>
            <a:ext cx="7186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Is the warming since 1950 unusual?</a:t>
            </a:r>
          </a:p>
        </p:txBody>
      </p:sp>
      <p:cxnSp>
        <p:nvCxnSpPr>
          <p:cNvPr id="6" name="Straight Connector 5"/>
          <p:cNvCxnSpPr/>
          <p:nvPr/>
        </p:nvCxnSpPr>
        <p:spPr bwMode="auto">
          <a:xfrm flipV="1">
            <a:off x="7391400" y="1066800"/>
            <a:ext cx="0" cy="31242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891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6504108"/>
            <a:ext cx="685800" cy="35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22 European cities cop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3841"/>
            <a:ext cx="9144000" cy="4615961"/>
          </a:xfrm>
          <a:prstGeom prst="rect">
            <a:avLst/>
          </a:prstGeom>
        </p:spPr>
      </p:pic>
      <p:cxnSp>
        <p:nvCxnSpPr>
          <p:cNvPr id="9" name="Straight Connector 8"/>
          <p:cNvCxnSpPr/>
          <p:nvPr/>
        </p:nvCxnSpPr>
        <p:spPr bwMode="auto">
          <a:xfrm flipV="1">
            <a:off x="7391400" y="1066800"/>
            <a:ext cx="0" cy="35814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 name="TextBox 3"/>
          <p:cNvSpPr txBox="1"/>
          <p:nvPr/>
        </p:nvSpPr>
        <p:spPr>
          <a:xfrm>
            <a:off x="838200" y="4953000"/>
            <a:ext cx="3379689" cy="369332"/>
          </a:xfrm>
          <a:prstGeom prst="rect">
            <a:avLst/>
          </a:prstGeom>
          <a:noFill/>
        </p:spPr>
        <p:txBody>
          <a:bodyPr wrap="none" rtlCol="0">
            <a:spAutoFit/>
          </a:bodyPr>
          <a:lstStyle/>
          <a:p>
            <a:r>
              <a:rPr lang="en-US" sz="1800" dirty="0" smtClean="0">
                <a:solidFill>
                  <a:srgbClr val="660066"/>
                </a:solidFill>
              </a:rPr>
              <a:t>Figure courtesy Alan </a:t>
            </a:r>
            <a:r>
              <a:rPr lang="en-US" sz="1800" dirty="0" err="1" smtClean="0">
                <a:solidFill>
                  <a:srgbClr val="660066"/>
                </a:solidFill>
              </a:rPr>
              <a:t>Longhurst</a:t>
            </a:r>
            <a:endParaRPr lang="en-US" sz="1800" dirty="0">
              <a:solidFill>
                <a:srgbClr val="66006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4"/>
          <p:cNvSpPr txBox="1">
            <a:spLocks noChangeArrowheads="1"/>
          </p:cNvSpPr>
          <p:nvPr/>
        </p:nvSpPr>
        <p:spPr bwMode="auto">
          <a:xfrm>
            <a:off x="990600" y="4430713"/>
            <a:ext cx="1814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IPCC AR5 2013</a:t>
            </a:r>
          </a:p>
        </p:txBody>
      </p:sp>
      <p:sp>
        <p:nvSpPr>
          <p:cNvPr id="40963" name="TextBox 6"/>
          <p:cNvSpPr txBox="1">
            <a:spLocks noChangeArrowheads="1"/>
          </p:cNvSpPr>
          <p:nvPr/>
        </p:nvSpPr>
        <p:spPr bwMode="auto">
          <a:xfrm>
            <a:off x="884238" y="76200"/>
            <a:ext cx="73453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90"/>
                </a:solidFill>
              </a:rPr>
              <a:t>Northern Hemisphere paleoclimate</a:t>
            </a:r>
          </a:p>
          <a:p>
            <a:pPr algn="ctr"/>
            <a:r>
              <a:rPr lang="en-US" sz="3200" b="1">
                <a:solidFill>
                  <a:srgbClr val="000090"/>
                </a:solidFill>
              </a:rPr>
              <a:t>surface temperature reconstructions</a:t>
            </a:r>
          </a:p>
        </p:txBody>
      </p:sp>
      <p:sp>
        <p:nvSpPr>
          <p:cNvPr id="2" name="TextBox 1"/>
          <p:cNvSpPr txBox="1"/>
          <p:nvPr/>
        </p:nvSpPr>
        <p:spPr>
          <a:xfrm>
            <a:off x="381000" y="5418137"/>
            <a:ext cx="8602663" cy="830263"/>
          </a:xfrm>
          <a:prstGeom prst="rect">
            <a:avLst/>
          </a:prstGeom>
          <a:solidFill>
            <a:schemeClr val="accent5">
              <a:alpha val="45000"/>
            </a:schemeClr>
          </a:solidFill>
          <a:ln w="28575" cmpd="sng">
            <a:solidFill>
              <a:srgbClr val="FF0000"/>
            </a:solidFill>
          </a:ln>
        </p:spPr>
        <p:txBody>
          <a:bodyPr wrap="none">
            <a:spAutoFit/>
          </a:bodyPr>
          <a:lstStyle/>
          <a:p>
            <a:pPr>
              <a:defRPr/>
            </a:pPr>
            <a:r>
              <a:rPr lang="en-US" dirty="0"/>
              <a:t>Temperatures have been warming for the past 200-400 years;</a:t>
            </a:r>
          </a:p>
          <a:p>
            <a:pPr>
              <a:defRPr/>
            </a:pPr>
            <a:r>
              <a:rPr lang="en-US" dirty="0"/>
              <a:t>only the warming since 1950 is being attributed to humans</a:t>
            </a:r>
          </a:p>
        </p:txBody>
      </p:sp>
      <p:cxnSp>
        <p:nvCxnSpPr>
          <p:cNvPr id="6" name="Straight Connector 5"/>
          <p:cNvCxnSpPr/>
          <p:nvPr/>
        </p:nvCxnSpPr>
        <p:spPr bwMode="auto">
          <a:xfrm flipV="1">
            <a:off x="8686800" y="1447800"/>
            <a:ext cx="0" cy="33528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096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46825"/>
            <a:ext cx="990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9600" y="4781490"/>
            <a:ext cx="8595547" cy="400110"/>
          </a:xfrm>
          <a:prstGeom prst="rect">
            <a:avLst/>
          </a:prstGeom>
          <a:solidFill>
            <a:schemeClr val="bg1"/>
          </a:solidFill>
        </p:spPr>
        <p:txBody>
          <a:bodyPr wrap="none" rtlCol="0">
            <a:spAutoFit/>
          </a:bodyPr>
          <a:lstStyle/>
          <a:p>
            <a:r>
              <a:rPr lang="en-US" sz="2000" dirty="0" smtClean="0"/>
              <a:t> 1                   400                800               1200               1600               2000</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0"/>
            <a:ext cx="84375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438" y="3124200"/>
            <a:ext cx="84375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2286000" y="5924550"/>
            <a:ext cx="594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http://arctic.atmos.uiuc.edu/cryosphere/</a:t>
            </a:r>
            <a:endParaRPr lang="en-US"/>
          </a:p>
        </p:txBody>
      </p:sp>
      <p:sp>
        <p:nvSpPr>
          <p:cNvPr id="43012" name="TextBox 4"/>
          <p:cNvSpPr txBox="1">
            <a:spLocks noChangeArrowheads="1"/>
          </p:cNvSpPr>
          <p:nvPr/>
        </p:nvSpPr>
        <p:spPr bwMode="auto">
          <a:xfrm>
            <a:off x="1143000" y="6400800"/>
            <a:ext cx="7391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1980     1985       1990      1995     2000     2005      2010    2015  </a:t>
            </a:r>
          </a:p>
        </p:txBody>
      </p:sp>
      <p:sp>
        <p:nvSpPr>
          <p:cNvPr id="43013" name="TextBox 5"/>
          <p:cNvSpPr txBox="1">
            <a:spLocks noChangeArrowheads="1"/>
          </p:cNvSpPr>
          <p:nvPr/>
        </p:nvSpPr>
        <p:spPr bwMode="auto">
          <a:xfrm>
            <a:off x="7110413" y="685800"/>
            <a:ext cx="966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660066"/>
                </a:solidFill>
              </a:rPr>
              <a:t>Arctic</a:t>
            </a:r>
            <a:r>
              <a:rPr lang="en-US"/>
              <a:t> </a:t>
            </a:r>
          </a:p>
        </p:txBody>
      </p:sp>
      <p:sp>
        <p:nvSpPr>
          <p:cNvPr id="43014" name="TextBox 6"/>
          <p:cNvSpPr txBox="1">
            <a:spLocks noChangeArrowheads="1"/>
          </p:cNvSpPr>
          <p:nvPr/>
        </p:nvSpPr>
        <p:spPr bwMode="auto">
          <a:xfrm>
            <a:off x="1600200" y="3810000"/>
            <a:ext cx="1395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660066"/>
                </a:solidFill>
              </a:rPr>
              <a:t>Antarctic</a:t>
            </a:r>
          </a:p>
        </p:txBody>
      </p:sp>
      <p:pic>
        <p:nvPicPr>
          <p:cNvPr id="4301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86513"/>
            <a:ext cx="914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610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86200"/>
            <a:ext cx="8610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3"/>
          <p:cNvSpPr txBox="1">
            <a:spLocks noChangeArrowheads="1"/>
          </p:cNvSpPr>
          <p:nvPr/>
        </p:nvSpPr>
        <p:spPr bwMode="auto">
          <a:xfrm>
            <a:off x="1295400" y="6030913"/>
            <a:ext cx="227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Mahoney et al. 2008</a:t>
            </a:r>
          </a:p>
        </p:txBody>
      </p:sp>
      <p:sp>
        <p:nvSpPr>
          <p:cNvPr id="44036" name="TextBox 4"/>
          <p:cNvSpPr txBox="1">
            <a:spLocks noChangeArrowheads="1"/>
          </p:cNvSpPr>
          <p:nvPr/>
        </p:nvSpPr>
        <p:spPr bwMode="auto">
          <a:xfrm>
            <a:off x="2590800" y="1066800"/>
            <a:ext cx="466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Surface air temperatures 70-85N</a:t>
            </a:r>
          </a:p>
        </p:txBody>
      </p:sp>
      <p:sp>
        <p:nvSpPr>
          <p:cNvPr id="44037" name="TextBox 5"/>
          <p:cNvSpPr txBox="1">
            <a:spLocks noChangeArrowheads="1"/>
          </p:cNvSpPr>
          <p:nvPr/>
        </p:nvSpPr>
        <p:spPr bwMode="auto">
          <a:xfrm>
            <a:off x="2792413" y="3881438"/>
            <a:ext cx="4598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Sea ice extent (European Arctic) </a:t>
            </a:r>
          </a:p>
        </p:txBody>
      </p:sp>
      <p:sp>
        <p:nvSpPr>
          <p:cNvPr id="7" name="TextBox 6"/>
          <p:cNvSpPr txBox="1"/>
          <p:nvPr/>
        </p:nvSpPr>
        <p:spPr>
          <a:xfrm>
            <a:off x="152400" y="50800"/>
            <a:ext cx="8839200" cy="1016000"/>
          </a:xfrm>
          <a:prstGeom prst="rect">
            <a:avLst/>
          </a:prstGeom>
          <a:solidFill>
            <a:schemeClr val="accent5">
              <a:lumMod val="90000"/>
              <a:alpha val="45000"/>
            </a:schemeClr>
          </a:solidFill>
          <a:ln w="28575" cmpd="sng">
            <a:solidFill>
              <a:srgbClr val="FF0000"/>
            </a:solidFill>
          </a:ln>
        </p:spPr>
        <p:txBody>
          <a:bodyPr>
            <a:spAutoFit/>
          </a:bodyPr>
          <a:lstStyle/>
          <a:p>
            <a:pPr>
              <a:defRPr/>
            </a:pPr>
            <a:r>
              <a:rPr lang="en-US" sz="2000" i="1" dirty="0"/>
              <a:t>“Arctic temperature anomalies in the 1930s were apparently as large as those in the 1990s and 2000s. There is still considerable discussion of the ultimate causes of the warm anomalies in the 1920s and 1930s.” </a:t>
            </a:r>
            <a:r>
              <a:rPr lang="en-US" sz="2000" dirty="0"/>
              <a:t>(IPCC AR5)</a:t>
            </a:r>
          </a:p>
        </p:txBody>
      </p:sp>
      <p:cxnSp>
        <p:nvCxnSpPr>
          <p:cNvPr id="8" name="Straight Connector 7"/>
          <p:cNvCxnSpPr/>
          <p:nvPr/>
        </p:nvCxnSpPr>
        <p:spPr bwMode="auto">
          <a:xfrm flipV="1">
            <a:off x="4572000" y="1600200"/>
            <a:ext cx="0" cy="19050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flipV="1">
            <a:off x="4648200" y="4343400"/>
            <a:ext cx="0" cy="21336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404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503988"/>
            <a:ext cx="6858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1"/>
          <p:cNvSpPr txBox="1">
            <a:spLocks noChangeArrowheads="1"/>
          </p:cNvSpPr>
          <p:nvPr/>
        </p:nvSpPr>
        <p:spPr bwMode="auto">
          <a:xfrm>
            <a:off x="533400" y="304800"/>
            <a:ext cx="7924800" cy="1570038"/>
          </a:xfrm>
          <a:prstGeom prst="rect">
            <a:avLst/>
          </a:prstGeom>
          <a:solidFill>
            <a:schemeClr val="accent5">
              <a:alpha val="43000"/>
            </a:schemeClr>
          </a:solidFill>
          <a:ln w="28575" cmpd="sng">
            <a:solidFill>
              <a:srgbClr val="FF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t>IPCC AR5:  “A recent multi-proxy 2000-year Arctic temperature reconstruction shows that temperatures during the first centuries were comparable or even higher than during the 20th century.” </a:t>
            </a:r>
          </a:p>
        </p:txBody>
      </p:sp>
      <p:pic>
        <p:nvPicPr>
          <p:cNvPr id="450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971800"/>
            <a:ext cx="8915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2"/>
          <p:cNvGrpSpPr>
            <a:grpSpLocks/>
          </p:cNvGrpSpPr>
          <p:nvPr/>
        </p:nvGrpSpPr>
        <p:grpSpPr bwMode="auto">
          <a:xfrm>
            <a:off x="914400" y="1905000"/>
            <a:ext cx="7718425" cy="4106863"/>
            <a:chOff x="914400" y="2362200"/>
            <a:chExt cx="7718425" cy="3660556"/>
          </a:xfrm>
        </p:grpSpPr>
        <p:pic>
          <p:nvPicPr>
            <p:cNvPr id="450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362200"/>
              <a:ext cx="2286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895600"/>
              <a:ext cx="32226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1"/>
            <p:cNvSpPr txBox="1">
              <a:spLocks noChangeArrowheads="1"/>
            </p:cNvSpPr>
            <p:nvPr/>
          </p:nvSpPr>
          <p:spPr bwMode="auto">
            <a:xfrm>
              <a:off x="914400" y="5622646"/>
              <a:ext cx="27368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660066"/>
                  </a:solidFill>
                </a:rPr>
                <a:t>Hannhijarvi et al. 2013</a:t>
              </a:r>
            </a:p>
          </p:txBody>
        </p:sp>
      </p:grpSp>
      <p:cxnSp>
        <p:nvCxnSpPr>
          <p:cNvPr id="8" name="Straight Connector 7"/>
          <p:cNvCxnSpPr/>
          <p:nvPr/>
        </p:nvCxnSpPr>
        <p:spPr bwMode="auto">
          <a:xfrm flipV="1">
            <a:off x="8610600" y="3276600"/>
            <a:ext cx="0" cy="28194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506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400800"/>
            <a:ext cx="885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1600" y="6248400"/>
            <a:ext cx="7885091" cy="400110"/>
          </a:xfrm>
          <a:prstGeom prst="rect">
            <a:avLst/>
          </a:prstGeom>
          <a:solidFill>
            <a:schemeClr val="bg1"/>
          </a:solidFill>
        </p:spPr>
        <p:txBody>
          <a:bodyPr wrap="none" rtlCol="0">
            <a:spAutoFit/>
          </a:bodyPr>
          <a:lstStyle/>
          <a:p>
            <a:r>
              <a:rPr lang="en-US" sz="2000" dirty="0" smtClean="0"/>
              <a:t>200     400     600     800     1000   1200   1400   1600    1800   2000</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736600" y="76200"/>
            <a:ext cx="467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000090"/>
                </a:solidFill>
              </a:rPr>
              <a:t>President Obama on</a:t>
            </a:r>
          </a:p>
          <a:p>
            <a:pPr algn="ctr"/>
            <a:r>
              <a:rPr lang="en-US" sz="3600" b="1">
                <a:solidFill>
                  <a:srgbClr val="000090"/>
                </a:solidFill>
              </a:rPr>
              <a:t>Climate Change</a:t>
            </a:r>
          </a:p>
        </p:txBody>
      </p:sp>
      <p:sp>
        <p:nvSpPr>
          <p:cNvPr id="16386" name="TextBox 3"/>
          <p:cNvSpPr txBox="1">
            <a:spLocks noChangeArrowheads="1"/>
          </p:cNvSpPr>
          <p:nvPr/>
        </p:nvSpPr>
        <p:spPr bwMode="auto">
          <a:xfrm>
            <a:off x="533400" y="1524000"/>
            <a:ext cx="8382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The U.S. is leading global efforts to    </a:t>
            </a:r>
            <a:r>
              <a:rPr lang="en-US" dirty="0" smtClean="0"/>
              <a:t>                           address </a:t>
            </a:r>
            <a:r>
              <a:rPr lang="en-US" dirty="0"/>
              <a:t>the threat of climate change. </a:t>
            </a:r>
          </a:p>
          <a:p>
            <a:r>
              <a:rPr lang="en-US" sz="2000" dirty="0" err="1">
                <a:solidFill>
                  <a:srgbClr val="000090"/>
                </a:solidFill>
              </a:rPr>
              <a:t>www.whitehouse.gov</a:t>
            </a:r>
            <a:r>
              <a:rPr lang="en-US" sz="2000" dirty="0">
                <a:solidFill>
                  <a:srgbClr val="000090"/>
                </a:solidFill>
              </a:rPr>
              <a:t>/climate-change</a:t>
            </a:r>
            <a:r>
              <a:rPr lang="en-US" dirty="0"/>
              <a:t> </a:t>
            </a:r>
          </a:p>
          <a:p>
            <a:endParaRPr lang="en-US" dirty="0"/>
          </a:p>
          <a:p>
            <a:r>
              <a:rPr lang="en-US" dirty="0" smtClean="0"/>
              <a:t>“For </a:t>
            </a:r>
            <a:r>
              <a:rPr lang="en-US" dirty="0"/>
              <a:t>all the challenges we face, the growing                      threat of climate change could define the                     contours of this century more dramatically than any other.”</a:t>
            </a:r>
          </a:p>
          <a:p>
            <a:endParaRPr lang="en-US" dirty="0"/>
          </a:p>
          <a:p>
            <a:r>
              <a:rPr lang="en-US" dirty="0" smtClean="0"/>
              <a:t>”The </a:t>
            </a:r>
            <a:r>
              <a:rPr lang="en-US" dirty="0"/>
              <a:t>United States of America not only recognizes our role in creating this problem, we embrace our responsibility to do something about it."  </a:t>
            </a:r>
          </a:p>
          <a:p>
            <a:endParaRPr lang="en-US" dirty="0"/>
          </a:p>
          <a:p>
            <a:endParaRPr lang="en-US" dirty="0"/>
          </a:p>
        </p:txBody>
      </p:sp>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0988" y="0"/>
            <a:ext cx="25130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8" y="1066800"/>
            <a:ext cx="8990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Box 3"/>
          <p:cNvSpPr txBox="1">
            <a:spLocks noChangeArrowheads="1"/>
          </p:cNvSpPr>
          <p:nvPr/>
        </p:nvSpPr>
        <p:spPr bwMode="auto">
          <a:xfrm>
            <a:off x="6400800" y="62484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660066"/>
                </a:solidFill>
              </a:rPr>
              <a:t>Zhang 2015</a:t>
            </a:r>
          </a:p>
        </p:txBody>
      </p:sp>
      <p:sp>
        <p:nvSpPr>
          <p:cNvPr id="47107" name="TextBox 4"/>
          <p:cNvSpPr txBox="1">
            <a:spLocks noChangeArrowheads="1"/>
          </p:cNvSpPr>
          <p:nvPr/>
        </p:nvSpPr>
        <p:spPr bwMode="auto">
          <a:xfrm>
            <a:off x="609600" y="7620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Mechanisms of Arctic sea ice variability</a:t>
            </a:r>
          </a:p>
        </p:txBody>
      </p:sp>
      <p:sp>
        <p:nvSpPr>
          <p:cNvPr id="47108" name="TextBox 5"/>
          <p:cNvSpPr txBox="1">
            <a:spLocks noChangeArrowheads="1"/>
          </p:cNvSpPr>
          <p:nvPr/>
        </p:nvSpPr>
        <p:spPr bwMode="auto">
          <a:xfrm>
            <a:off x="228600" y="5486400"/>
            <a:ext cx="6461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xxx</a:t>
            </a:r>
          </a:p>
        </p:txBody>
      </p:sp>
      <p:pic>
        <p:nvPicPr>
          <p:cNvPr id="4710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130" name="Oval 3"/>
          <p:cNvSpPr>
            <a:spLocks noChangeArrowheads="1"/>
          </p:cNvSpPr>
          <p:nvPr/>
        </p:nvSpPr>
        <p:spPr bwMode="auto">
          <a:xfrm>
            <a:off x="6400800" y="2590800"/>
            <a:ext cx="2438400" cy="1447800"/>
          </a:xfrm>
          <a:prstGeom prst="ellipse">
            <a:avLst/>
          </a:prstGeom>
          <a:noFill/>
          <a:ln w="38100">
            <a:solidFill>
              <a:srgbClr val="CB1E1E"/>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pPr algn="ctr"/>
            <a:endParaRPr lang="en-US">
              <a:solidFill>
                <a:srgbClr val="CB1E1E"/>
              </a:solidFill>
            </a:endParaRPr>
          </a:p>
        </p:txBody>
      </p:sp>
      <p:sp>
        <p:nvSpPr>
          <p:cNvPr id="48131" name="TextBox 2"/>
          <p:cNvSpPr txBox="1">
            <a:spLocks noChangeArrowheads="1"/>
          </p:cNvSpPr>
          <p:nvPr/>
        </p:nvSpPr>
        <p:spPr bwMode="auto">
          <a:xfrm>
            <a:off x="6781800" y="3379788"/>
            <a:ext cx="1752600" cy="430212"/>
          </a:xfrm>
          <a:prstGeom prst="rect">
            <a:avLst/>
          </a:prstGeom>
          <a:solidFill>
            <a:srgbClr val="5D186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a:solidFill>
                  <a:srgbClr val="FBC4FF"/>
                </a:solidFill>
              </a:rPr>
              <a:t>Composition</a:t>
            </a:r>
          </a:p>
        </p:txBody>
      </p:sp>
      <p:pic>
        <p:nvPicPr>
          <p:cNvPr id="4813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590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6477000" cy="473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0178" name="Rectangle 7"/>
          <p:cNvSpPr>
            <a:spLocks noChangeArrowheads="1"/>
          </p:cNvSpPr>
          <p:nvPr/>
        </p:nvSpPr>
        <p:spPr bwMode="auto">
          <a:xfrm>
            <a:off x="304800" y="2362200"/>
            <a:ext cx="2667000" cy="533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0179" name="Text Box 8"/>
          <p:cNvSpPr txBox="1">
            <a:spLocks noChangeArrowheads="1"/>
          </p:cNvSpPr>
          <p:nvPr/>
        </p:nvSpPr>
        <p:spPr bwMode="auto">
          <a:xfrm>
            <a:off x="304800" y="152400"/>
            <a:ext cx="83820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b="1">
                <a:solidFill>
                  <a:srgbClr val="000090"/>
                </a:solidFill>
              </a:rPr>
              <a:t>Climate Models</a:t>
            </a:r>
          </a:p>
        </p:txBody>
      </p:sp>
      <p:sp>
        <p:nvSpPr>
          <p:cNvPr id="50180" name="Text Box 9"/>
          <p:cNvSpPr txBox="1">
            <a:spLocks noChangeArrowheads="1"/>
          </p:cNvSpPr>
          <p:nvPr/>
        </p:nvSpPr>
        <p:spPr bwMode="auto">
          <a:xfrm>
            <a:off x="457200" y="946150"/>
            <a:ext cx="8458200" cy="196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31775" indent="-231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ts val="0"/>
              </a:spcBef>
              <a:buFont typeface="Times" charset="0"/>
              <a:buChar char="•"/>
            </a:pPr>
            <a:r>
              <a:rPr lang="en-US" dirty="0"/>
              <a:t>Climate models </a:t>
            </a:r>
            <a:r>
              <a:rPr lang="en-US" dirty="0" smtClean="0"/>
              <a:t>represent </a:t>
            </a:r>
            <a:r>
              <a:rPr lang="en-US" dirty="0"/>
              <a:t>the atmosphere, land surface, the ocean and the </a:t>
            </a:r>
            <a:r>
              <a:rPr lang="en-US" dirty="0" err="1"/>
              <a:t>cryosphere</a:t>
            </a:r>
            <a:r>
              <a:rPr lang="en-US" dirty="0"/>
              <a:t> on thousands of </a:t>
            </a:r>
            <a:r>
              <a:rPr lang="en-US" dirty="0" err="1"/>
              <a:t>gridpoints</a:t>
            </a:r>
            <a:r>
              <a:rPr lang="en-US" dirty="0"/>
              <a:t> in the atmosphere and the ocean. The </a:t>
            </a:r>
            <a:r>
              <a:rPr lang="en-US" dirty="0" smtClean="0"/>
              <a:t>model framework is 		                                            based on the laws </a:t>
            </a:r>
          </a:p>
          <a:p>
            <a:pPr marL="0" indent="0">
              <a:spcBef>
                <a:spcPts val="0"/>
              </a:spcBef>
            </a:pPr>
            <a:r>
              <a:rPr lang="en-US" dirty="0"/>
              <a:t>	</a:t>
            </a:r>
            <a:r>
              <a:rPr lang="en-US" dirty="0" smtClean="0"/>
              <a:t>						of physics      </a:t>
            </a:r>
            <a:endParaRPr lang="en-US" dirty="0"/>
          </a:p>
        </p:txBody>
      </p:sp>
      <p:sp>
        <p:nvSpPr>
          <p:cNvPr id="50182" name="Text Box 11"/>
          <p:cNvSpPr txBox="1">
            <a:spLocks noChangeArrowheads="1"/>
          </p:cNvSpPr>
          <p:nvPr/>
        </p:nvSpPr>
        <p:spPr bwMode="auto">
          <a:xfrm>
            <a:off x="3429000" y="5867400"/>
            <a:ext cx="5334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31775" indent="-231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 typeface="Times" charset="0"/>
              <a:buChar char="•"/>
            </a:pPr>
            <a:r>
              <a:rPr lang="en-US"/>
              <a:t>23 different models were used by the IPCC in their assessment</a:t>
            </a:r>
          </a:p>
        </p:txBody>
      </p:sp>
      <p:sp>
        <p:nvSpPr>
          <p:cNvPr id="50183" name="Text Box 12"/>
          <p:cNvSpPr txBox="1">
            <a:spLocks noChangeArrowheads="1"/>
          </p:cNvSpPr>
          <p:nvPr/>
        </p:nvSpPr>
        <p:spPr bwMode="auto">
          <a:xfrm>
            <a:off x="6324600" y="3505200"/>
            <a:ext cx="266700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71450" indent="-1714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 typeface="Times" charset="0"/>
              <a:buChar char="•"/>
            </a:pPr>
            <a:r>
              <a:rPr lang="en-US"/>
              <a:t>Grid points in the atmosphere of the best models are ~ 100 km apart</a:t>
            </a:r>
          </a:p>
        </p:txBody>
      </p:sp>
      <p:pic>
        <p:nvPicPr>
          <p:cNvPr id="5018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46825"/>
            <a:ext cx="990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5"/>
          <p:cNvSpPr txBox="1">
            <a:spLocks noChangeArrowheads="1"/>
          </p:cNvSpPr>
          <p:nvPr/>
        </p:nvSpPr>
        <p:spPr bwMode="auto">
          <a:xfrm>
            <a:off x="6019800" y="6459538"/>
            <a:ext cx="2119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660066"/>
                </a:solidFill>
              </a:rPr>
              <a:t>IPCC AR5 Chapter 10</a:t>
            </a:r>
          </a:p>
        </p:txBody>
      </p:sp>
      <p:pic>
        <p:nvPicPr>
          <p:cNvPr id="522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338"/>
            <a:ext cx="64658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p:cNvSpPr txBox="1">
            <a:spLocks noChangeArrowheads="1"/>
          </p:cNvSpPr>
          <p:nvPr/>
        </p:nvSpPr>
        <p:spPr bwMode="auto">
          <a:xfrm>
            <a:off x="3092450" y="349250"/>
            <a:ext cx="2451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0000"/>
                </a:solidFill>
              </a:rPr>
              <a:t>Solar + volcanoes + </a:t>
            </a:r>
          </a:p>
          <a:p>
            <a:r>
              <a:rPr lang="en-US" sz="2000">
                <a:solidFill>
                  <a:srgbClr val="FF0000"/>
                </a:solidFill>
              </a:rPr>
              <a:t>natural aerosol</a:t>
            </a:r>
          </a:p>
        </p:txBody>
      </p:sp>
      <p:sp>
        <p:nvSpPr>
          <p:cNvPr id="52228" name="TextBox 8"/>
          <p:cNvSpPr txBox="1">
            <a:spLocks noChangeArrowheads="1"/>
          </p:cNvSpPr>
          <p:nvPr/>
        </p:nvSpPr>
        <p:spPr bwMode="auto">
          <a:xfrm>
            <a:off x="2647950" y="3870325"/>
            <a:ext cx="26035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0000"/>
                </a:solidFill>
              </a:rPr>
              <a:t>Natural + greenhouse</a:t>
            </a:r>
          </a:p>
          <a:p>
            <a:r>
              <a:rPr lang="en-US" sz="2000">
                <a:solidFill>
                  <a:srgbClr val="FF0000"/>
                </a:solidFill>
              </a:rPr>
              <a:t>gases + pollution aerosol</a:t>
            </a:r>
          </a:p>
          <a:p>
            <a:endParaRPr lang="en-US">
              <a:solidFill>
                <a:srgbClr val="FF0000"/>
              </a:solidFill>
            </a:endParaRPr>
          </a:p>
        </p:txBody>
      </p:sp>
      <p:sp>
        <p:nvSpPr>
          <p:cNvPr id="52229" name="TextBox 3"/>
          <p:cNvSpPr txBox="1">
            <a:spLocks noChangeArrowheads="1"/>
          </p:cNvSpPr>
          <p:nvPr/>
        </p:nvSpPr>
        <p:spPr bwMode="auto">
          <a:xfrm>
            <a:off x="6145213" y="1990725"/>
            <a:ext cx="2982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Warming since 1950:</a:t>
            </a:r>
          </a:p>
          <a:p>
            <a:r>
              <a:rPr lang="en-US" sz="2000"/>
              <a:t>Human forcing</a:t>
            </a:r>
          </a:p>
          <a:p>
            <a:endParaRPr lang="en-US" sz="2000"/>
          </a:p>
          <a:p>
            <a:r>
              <a:rPr lang="en-US" sz="2000" b="1"/>
              <a:t>Warming 1910-1940:</a:t>
            </a:r>
          </a:p>
          <a:p>
            <a:r>
              <a:rPr lang="en-US" sz="2000"/>
              <a:t>Models produce slight</a:t>
            </a:r>
          </a:p>
          <a:p>
            <a:r>
              <a:rPr lang="en-US" sz="2000"/>
              <a:t>warming due to reduced</a:t>
            </a:r>
          </a:p>
          <a:p>
            <a:r>
              <a:rPr lang="en-US" sz="2000"/>
              <a:t>volcanic activity and small human effects</a:t>
            </a:r>
          </a:p>
          <a:p>
            <a:endParaRPr lang="en-US" sz="2000"/>
          </a:p>
          <a:p>
            <a:r>
              <a:rPr lang="en-US" sz="2000" b="1"/>
              <a:t>Cooling 1940-1975:</a:t>
            </a:r>
          </a:p>
          <a:p>
            <a:r>
              <a:rPr lang="en-US" sz="2000"/>
              <a:t>Not reproduced by the </a:t>
            </a:r>
          </a:p>
          <a:p>
            <a:r>
              <a:rPr lang="en-US" sz="2000"/>
              <a:t>models</a:t>
            </a:r>
          </a:p>
        </p:txBody>
      </p:sp>
      <p:sp>
        <p:nvSpPr>
          <p:cNvPr id="52230" name="TextBox 7"/>
          <p:cNvSpPr txBox="1">
            <a:spLocks noChangeArrowheads="1"/>
          </p:cNvSpPr>
          <p:nvPr/>
        </p:nvSpPr>
        <p:spPr bwMode="auto">
          <a:xfrm>
            <a:off x="5562600" y="290513"/>
            <a:ext cx="3536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90"/>
                </a:solidFill>
              </a:rPr>
              <a:t>What has caused</a:t>
            </a:r>
          </a:p>
          <a:p>
            <a:pPr algn="ctr"/>
            <a:r>
              <a:rPr lang="en-US" sz="3200" b="1">
                <a:solidFill>
                  <a:srgbClr val="000090"/>
                </a:solidFill>
              </a:rPr>
              <a:t>the warming?</a:t>
            </a:r>
          </a:p>
        </p:txBody>
      </p:sp>
      <p:sp>
        <p:nvSpPr>
          <p:cNvPr id="2" name="Oval 1"/>
          <p:cNvSpPr/>
          <p:nvPr/>
        </p:nvSpPr>
        <p:spPr>
          <a:xfrm>
            <a:off x="4870450" y="4017963"/>
            <a:ext cx="985838" cy="922337"/>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 name="Straight Connector 9"/>
          <p:cNvCxnSpPr/>
          <p:nvPr/>
        </p:nvCxnSpPr>
        <p:spPr bwMode="auto">
          <a:xfrm flipV="1">
            <a:off x="3505200" y="3962400"/>
            <a:ext cx="0" cy="21336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flipV="1">
            <a:off x="3505200" y="1066800"/>
            <a:ext cx="0" cy="17526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223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386513"/>
            <a:ext cx="914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0" y="76200"/>
            <a:ext cx="9144000" cy="1143000"/>
          </a:xfrm>
        </p:spPr>
        <p:txBody>
          <a:bodyPr/>
          <a:lstStyle/>
          <a:p>
            <a:r>
              <a:rPr lang="en-US" sz="3000" b="1" dirty="0">
                <a:solidFill>
                  <a:srgbClr val="000090"/>
                </a:solidFill>
                <a:latin typeface="Arial" charset="0"/>
                <a:ea typeface="ＭＳ Ｐゴシック" charset="0"/>
                <a:cs typeface="ＭＳ Ｐゴシック" charset="0"/>
              </a:rPr>
              <a:t>Growing divergence: </a:t>
            </a:r>
            <a:r>
              <a:rPr lang="en-US" sz="3000" b="1" dirty="0" smtClean="0">
                <a:solidFill>
                  <a:srgbClr val="000090"/>
                </a:solidFill>
                <a:latin typeface="Arial" charset="0"/>
                <a:ea typeface="ＭＳ Ｐゴシック" charset="0"/>
                <a:cs typeface="ＭＳ Ｐゴシック" charset="0"/>
              </a:rPr>
              <a:t>climate models </a:t>
            </a:r>
            <a:br>
              <a:rPr lang="en-US" sz="3000" b="1" dirty="0" smtClean="0">
                <a:solidFill>
                  <a:srgbClr val="000090"/>
                </a:solidFill>
                <a:latin typeface="Arial" charset="0"/>
                <a:ea typeface="ＭＳ Ｐゴシック" charset="0"/>
                <a:cs typeface="ＭＳ Ｐゴシック" charset="0"/>
              </a:rPr>
            </a:br>
            <a:r>
              <a:rPr lang="en-US" sz="3000" b="1" dirty="0" err="1" smtClean="0">
                <a:solidFill>
                  <a:srgbClr val="000090"/>
                </a:solidFill>
                <a:latin typeface="Arial" charset="0"/>
                <a:ea typeface="ＭＳ Ｐゴシック" charset="0"/>
                <a:cs typeface="ＭＳ Ｐゴシック" charset="0"/>
              </a:rPr>
              <a:t>vs</a:t>
            </a:r>
            <a:r>
              <a:rPr lang="en-US" sz="3000" b="1" dirty="0" smtClean="0">
                <a:solidFill>
                  <a:srgbClr val="000090"/>
                </a:solidFill>
                <a:latin typeface="Arial" charset="0"/>
                <a:ea typeface="ＭＳ Ｐゴシック" charset="0"/>
                <a:cs typeface="ＭＳ Ｐゴシック" charset="0"/>
              </a:rPr>
              <a:t> surface temperature observations</a:t>
            </a:r>
            <a:endParaRPr lang="en-US" sz="3000" b="1" dirty="0">
              <a:solidFill>
                <a:srgbClr val="000090"/>
              </a:solidFill>
              <a:latin typeface="Arial" charset="0"/>
              <a:ea typeface="ＭＳ Ｐゴシック" charset="0"/>
              <a:cs typeface="ＭＳ Ｐゴシック" charset="0"/>
            </a:endParaRPr>
          </a:p>
        </p:txBody>
      </p:sp>
      <p:pic>
        <p:nvPicPr>
          <p:cNvPr id="532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86" y="1524000"/>
            <a:ext cx="9120414" cy="453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2"/>
          <p:cNvSpPr txBox="1">
            <a:spLocks noChangeArrowheads="1"/>
          </p:cNvSpPr>
          <p:nvPr/>
        </p:nvSpPr>
        <p:spPr bwMode="auto">
          <a:xfrm>
            <a:off x="4838700" y="6259513"/>
            <a:ext cx="33147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E2040"/>
                </a:solidFill>
              </a:rPr>
              <a:t>Figure courtesy of Ed Hawkins</a:t>
            </a:r>
          </a:p>
        </p:txBody>
      </p:sp>
      <p:pic>
        <p:nvPicPr>
          <p:cNvPr id="5325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64300"/>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467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p:cNvSpPr txBox="1">
            <a:spLocks noChangeArrowheads="1"/>
          </p:cNvSpPr>
          <p:nvPr/>
        </p:nvSpPr>
        <p:spPr bwMode="auto">
          <a:xfrm>
            <a:off x="392113" y="5500680"/>
            <a:ext cx="8294687" cy="1281120"/>
          </a:xfrm>
          <a:prstGeom prst="rect">
            <a:avLst/>
          </a:prstGeom>
          <a:solidFill>
            <a:schemeClr val="accent5">
              <a:alpha val="43000"/>
            </a:schemeClr>
          </a:solidFill>
          <a:ln w="28575" cmpd="sng">
            <a:solidFill>
              <a:srgbClr val="FF6600"/>
            </a:solidFill>
            <a:miter lim="800000"/>
            <a:headEnd/>
            <a:tailEnd/>
          </a:ln>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spcBef>
                <a:spcPts val="1275"/>
              </a:spcBef>
              <a:buFont typeface="Arial"/>
              <a:buChar char="•"/>
              <a:defRPr/>
            </a:pPr>
            <a:r>
              <a:rPr lang="en-US" sz="2200" dirty="0" smtClean="0"/>
              <a:t>Are </a:t>
            </a:r>
            <a:r>
              <a:rPr lang="en-US" sz="2200" dirty="0"/>
              <a:t>climate models too sensitive to greenhouse forcing?</a:t>
            </a:r>
          </a:p>
          <a:p>
            <a:pPr>
              <a:spcBef>
                <a:spcPts val="675"/>
              </a:spcBef>
              <a:buFont typeface="Arial" charset="0"/>
              <a:buChar char="•"/>
              <a:defRPr/>
            </a:pPr>
            <a:r>
              <a:rPr lang="en-US" sz="2200" dirty="0" smtClean="0"/>
              <a:t>   Is </a:t>
            </a:r>
            <a:r>
              <a:rPr lang="en-US" sz="2200" dirty="0"/>
              <a:t>modeled </a:t>
            </a:r>
            <a:r>
              <a:rPr lang="en-US" sz="2200" dirty="0" smtClean="0"/>
              <a:t>natural </a:t>
            </a:r>
            <a:r>
              <a:rPr lang="en-US" sz="2200" dirty="0"/>
              <a:t>climate variability inadequate?</a:t>
            </a:r>
          </a:p>
          <a:p>
            <a:pPr>
              <a:spcBef>
                <a:spcPts val="675"/>
              </a:spcBef>
              <a:buFont typeface="Arial" charset="0"/>
              <a:buChar char="•"/>
              <a:defRPr/>
            </a:pPr>
            <a:r>
              <a:rPr lang="en-US" sz="2200" dirty="0" smtClean="0"/>
              <a:t>   Are </a:t>
            </a:r>
            <a:r>
              <a:rPr lang="en-US" sz="2200" dirty="0"/>
              <a:t>model projections of 21</a:t>
            </a:r>
            <a:r>
              <a:rPr lang="en-US" sz="2200" baseline="30000" dirty="0"/>
              <a:t>st</a:t>
            </a:r>
            <a:r>
              <a:rPr lang="en-US" sz="2200" dirty="0"/>
              <a:t> century warming too high? </a:t>
            </a:r>
            <a:endParaRPr lang="en-US" sz="2200" dirty="0" smtClean="0"/>
          </a:p>
        </p:txBody>
      </p:sp>
      <p:sp>
        <p:nvSpPr>
          <p:cNvPr id="27651" name="Title 1"/>
          <p:cNvSpPr txBox="1">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000" b="1" dirty="0">
                <a:solidFill>
                  <a:srgbClr val="000090"/>
                </a:solidFill>
              </a:rPr>
              <a:t>Growing divergence: </a:t>
            </a:r>
            <a:r>
              <a:rPr lang="en-US" sz="3000" b="1" dirty="0" smtClean="0">
                <a:solidFill>
                  <a:srgbClr val="000090"/>
                </a:solidFill>
              </a:rPr>
              <a:t>climate models </a:t>
            </a:r>
            <a:r>
              <a:rPr lang="en-US" sz="3000" b="1" dirty="0" err="1">
                <a:solidFill>
                  <a:srgbClr val="000090"/>
                </a:solidFill>
              </a:rPr>
              <a:t>vs</a:t>
            </a:r>
            <a:r>
              <a:rPr lang="en-US" sz="3000" b="1" dirty="0">
                <a:solidFill>
                  <a:srgbClr val="000090"/>
                </a:solidFill>
              </a:rPr>
              <a:t> </a:t>
            </a:r>
          </a:p>
          <a:p>
            <a:pPr algn="ctr"/>
            <a:r>
              <a:rPr lang="en-US" sz="3000" b="1" dirty="0" smtClean="0">
                <a:solidFill>
                  <a:srgbClr val="000090"/>
                </a:solidFill>
              </a:rPr>
              <a:t>tropical mid-troposphere observations</a:t>
            </a:r>
            <a:endParaRPr lang="en-US" sz="3000" b="1" dirty="0">
              <a:solidFill>
                <a:srgbClr val="000090"/>
              </a:solidFill>
            </a:endParaRPr>
          </a:p>
        </p:txBody>
      </p:sp>
      <p:sp>
        <p:nvSpPr>
          <p:cNvPr id="27652" name="TextBox 1"/>
          <p:cNvSpPr txBox="1">
            <a:spLocks noChangeArrowheads="1"/>
          </p:cNvSpPr>
          <p:nvPr/>
        </p:nvSpPr>
        <p:spPr bwMode="auto">
          <a:xfrm>
            <a:off x="3049588" y="4876800"/>
            <a:ext cx="312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660066"/>
                </a:solidFill>
              </a:rPr>
              <a:t>Figure courtesy John Christy</a:t>
            </a:r>
          </a:p>
        </p:txBody>
      </p:sp>
      <p:sp>
        <p:nvSpPr>
          <p:cNvPr id="2" name="TextBox 1"/>
          <p:cNvSpPr txBox="1"/>
          <p:nvPr/>
        </p:nvSpPr>
        <p:spPr>
          <a:xfrm>
            <a:off x="1143000" y="4495800"/>
            <a:ext cx="6730704" cy="369332"/>
          </a:xfrm>
          <a:prstGeom prst="rect">
            <a:avLst/>
          </a:prstGeom>
          <a:solidFill>
            <a:schemeClr val="bg1"/>
          </a:solidFill>
        </p:spPr>
        <p:txBody>
          <a:bodyPr wrap="none" rtlCol="0">
            <a:spAutoFit/>
          </a:bodyPr>
          <a:lstStyle/>
          <a:p>
            <a:r>
              <a:rPr lang="en-US" sz="1800" dirty="0" smtClean="0"/>
              <a:t>1975  1980   1985  1990  1995   2000  2005   2010   2015   2020 </a:t>
            </a:r>
            <a:endParaRPr lang="en-US" sz="1800" dirty="0"/>
          </a:p>
        </p:txBody>
      </p:sp>
    </p:spTree>
    <p:extLst>
      <p:ext uri="{BB962C8B-B14F-4D97-AF65-F5344CB8AC3E}">
        <p14:creationId xmlns:p14="http://schemas.microsoft.com/office/powerpoint/2010/main" val="118504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p:cNvSpPr txBox="1">
            <a:spLocks noChangeArrowheads="1"/>
          </p:cNvSpPr>
          <p:nvPr/>
        </p:nvSpPr>
        <p:spPr bwMode="auto">
          <a:xfrm>
            <a:off x="152400" y="685800"/>
            <a:ext cx="8821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rPr>
              <a:t>Whither the climate of the 21</a:t>
            </a:r>
            <a:r>
              <a:rPr lang="en-US" sz="3600" b="1" baseline="30000">
                <a:solidFill>
                  <a:srgbClr val="000090"/>
                </a:solidFill>
              </a:rPr>
              <a:t>st</a:t>
            </a:r>
            <a:r>
              <a:rPr lang="en-US" sz="3600" b="1">
                <a:solidFill>
                  <a:srgbClr val="000090"/>
                </a:solidFill>
              </a:rPr>
              <a:t> century?</a:t>
            </a:r>
          </a:p>
        </p:txBody>
      </p:sp>
      <p:pic>
        <p:nvPicPr>
          <p:cNvPr id="552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82800"/>
            <a:ext cx="91440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3"/>
          <p:cNvSpPr txBox="1">
            <a:spLocks noChangeArrowheads="1"/>
          </p:cNvSpPr>
          <p:nvPr/>
        </p:nvSpPr>
        <p:spPr bwMode="auto">
          <a:xfrm>
            <a:off x="6137275" y="6488113"/>
            <a:ext cx="29305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georgecartercongdon.com</a:t>
            </a:r>
          </a:p>
        </p:txBody>
      </p:sp>
      <p:pic>
        <p:nvPicPr>
          <p:cNvPr id="553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1"/>
          <p:cNvSpPr txBox="1">
            <a:spLocks noChangeArrowheads="1"/>
          </p:cNvSpPr>
          <p:nvPr/>
        </p:nvSpPr>
        <p:spPr bwMode="auto">
          <a:xfrm>
            <a:off x="1066800" y="152400"/>
            <a:ext cx="6969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rPr>
              <a:t>Equilibrium Climate Sensitivity</a:t>
            </a:r>
          </a:p>
        </p:txBody>
      </p:sp>
      <p:sp>
        <p:nvSpPr>
          <p:cNvPr id="5" name="Rectangle 4"/>
          <p:cNvSpPr/>
          <p:nvPr/>
        </p:nvSpPr>
        <p:spPr>
          <a:xfrm>
            <a:off x="457200" y="1308100"/>
            <a:ext cx="7848600" cy="3871913"/>
          </a:xfrm>
          <a:prstGeom prst="rect">
            <a:avLst/>
          </a:prstGeom>
        </p:spPr>
        <p:txBody>
          <a:bodyPr>
            <a:spAutoFit/>
          </a:bodyPr>
          <a:lstStyle/>
          <a:p>
            <a:pPr>
              <a:lnSpc>
                <a:spcPct val="120000"/>
              </a:lnSpc>
              <a:defRPr/>
            </a:pPr>
            <a:r>
              <a:rPr lang="en-US" b="1" dirty="0"/>
              <a:t>Definition:  </a:t>
            </a:r>
            <a:r>
              <a:rPr lang="en-US" dirty="0"/>
              <a:t>Global surface temperature change following a doubling of atmospheric CO</a:t>
            </a:r>
            <a:r>
              <a:rPr lang="en-US" baseline="-25000" dirty="0"/>
              <a:t>2</a:t>
            </a:r>
            <a:r>
              <a:rPr lang="en-US" dirty="0"/>
              <a:t> concentration </a:t>
            </a:r>
          </a:p>
          <a:p>
            <a:pPr>
              <a:defRPr/>
            </a:pPr>
            <a:endParaRPr lang="en-US" dirty="0"/>
          </a:p>
          <a:p>
            <a:pPr>
              <a:spcAft>
                <a:spcPts val="600"/>
              </a:spcAft>
              <a:defRPr/>
            </a:pPr>
            <a:r>
              <a:rPr lang="en-US" dirty="0"/>
              <a:t>Determined from:</a:t>
            </a:r>
          </a:p>
          <a:p>
            <a:pPr>
              <a:spcAft>
                <a:spcPts val="600"/>
              </a:spcAft>
              <a:defRPr/>
            </a:pPr>
            <a:r>
              <a:rPr lang="en-US" dirty="0"/>
              <a:t>•  global climate models</a:t>
            </a:r>
          </a:p>
          <a:p>
            <a:pPr>
              <a:spcAft>
                <a:spcPts val="600"/>
              </a:spcAft>
              <a:defRPr/>
            </a:pPr>
            <a:r>
              <a:rPr lang="en-US" dirty="0"/>
              <a:t>•  historical observations</a:t>
            </a:r>
          </a:p>
          <a:p>
            <a:pPr marL="288925" indent="-288925">
              <a:spcAft>
                <a:spcPts val="600"/>
              </a:spcAft>
              <a:defRPr/>
            </a:pPr>
            <a:r>
              <a:rPr lang="en-US" dirty="0"/>
              <a:t>•  </a:t>
            </a:r>
            <a:r>
              <a:rPr lang="en-US" dirty="0" err="1"/>
              <a:t>paleoclimate</a:t>
            </a:r>
            <a:r>
              <a:rPr lang="en-US" dirty="0"/>
              <a:t>                                                  reconstructions</a:t>
            </a:r>
          </a:p>
          <a:p>
            <a:pPr>
              <a:defRPr/>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42672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67450"/>
            <a:ext cx="1143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3"/>
          <p:cNvSpPr txBox="1">
            <a:spLocks noChangeArrowheads="1"/>
          </p:cNvSpPr>
          <p:nvPr/>
        </p:nvSpPr>
        <p:spPr bwMode="auto">
          <a:xfrm>
            <a:off x="762000" y="222250"/>
            <a:ext cx="6848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rPr>
              <a:t>Equilibrium Climate Sensitivity (</a:t>
            </a:r>
            <a:r>
              <a:rPr lang="en-US" sz="3600" b="1" baseline="30000">
                <a:solidFill>
                  <a:srgbClr val="000090"/>
                </a:solidFill>
              </a:rPr>
              <a:t>o</a:t>
            </a:r>
            <a:r>
              <a:rPr lang="en-US" sz="3600" b="1">
                <a:solidFill>
                  <a:srgbClr val="000090"/>
                </a:solidFill>
              </a:rPr>
              <a:t>C)</a:t>
            </a:r>
          </a:p>
        </p:txBody>
      </p:sp>
      <p:sp>
        <p:nvSpPr>
          <p:cNvPr id="57346" name="TextBox 4"/>
          <p:cNvSpPr txBox="1">
            <a:spLocks noChangeArrowheads="1"/>
          </p:cNvSpPr>
          <p:nvPr/>
        </p:nvSpPr>
        <p:spPr bwMode="auto">
          <a:xfrm>
            <a:off x="685800" y="1550988"/>
            <a:ext cx="7999413" cy="3432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                                  Median      5</a:t>
            </a:r>
            <a:r>
              <a:rPr lang="en-US" b="1" baseline="30000" dirty="0"/>
              <a:t>th</a:t>
            </a:r>
            <a:r>
              <a:rPr lang="en-US" b="1" dirty="0"/>
              <a:t> </a:t>
            </a:r>
            <a:r>
              <a:rPr lang="en-US" b="1" dirty="0" err="1"/>
              <a:t>pctile</a:t>
            </a:r>
            <a:r>
              <a:rPr lang="en-US" b="1" dirty="0"/>
              <a:t>     95</a:t>
            </a:r>
            <a:r>
              <a:rPr lang="en-US" b="1" baseline="30000" dirty="0"/>
              <a:t>th</a:t>
            </a:r>
            <a:r>
              <a:rPr lang="en-US" b="1" dirty="0"/>
              <a:t> </a:t>
            </a:r>
            <a:r>
              <a:rPr lang="en-US" b="1" dirty="0" err="1"/>
              <a:t>pctile</a:t>
            </a:r>
            <a:endParaRPr lang="en-US" b="1" dirty="0"/>
          </a:p>
          <a:p>
            <a:endParaRPr lang="en-US" b="1" dirty="0"/>
          </a:p>
          <a:p>
            <a:pPr>
              <a:spcAft>
                <a:spcPts val="600"/>
              </a:spcAft>
            </a:pPr>
            <a:r>
              <a:rPr lang="en-US" dirty="0"/>
              <a:t>IPCC AR4 (2007)	    3.0		1.5		</a:t>
            </a:r>
            <a:r>
              <a:rPr lang="en-US" dirty="0">
                <a:solidFill>
                  <a:srgbClr val="FF0000"/>
                </a:solidFill>
              </a:rPr>
              <a:t> -</a:t>
            </a:r>
          </a:p>
          <a:p>
            <a:pPr>
              <a:spcAft>
                <a:spcPts val="600"/>
              </a:spcAft>
            </a:pPr>
            <a:r>
              <a:rPr lang="en-US" dirty="0"/>
              <a:t>IPCC AR5 (2013)	      -		1.0	          </a:t>
            </a:r>
            <a:r>
              <a:rPr lang="en-US" dirty="0">
                <a:solidFill>
                  <a:srgbClr val="FF0000"/>
                </a:solidFill>
              </a:rPr>
              <a:t>6.0</a:t>
            </a:r>
          </a:p>
          <a:p>
            <a:pPr>
              <a:spcAft>
                <a:spcPts val="600"/>
              </a:spcAft>
            </a:pPr>
            <a:r>
              <a:rPr lang="en-US" dirty="0"/>
              <a:t>Climate models	    3.2		2.1	          </a:t>
            </a:r>
            <a:r>
              <a:rPr lang="en-US" dirty="0">
                <a:solidFill>
                  <a:srgbClr val="FF0000"/>
                </a:solidFill>
              </a:rPr>
              <a:t>4.7</a:t>
            </a:r>
            <a:r>
              <a:rPr lang="en-US" dirty="0"/>
              <a:t>	</a:t>
            </a:r>
          </a:p>
          <a:p>
            <a:pPr>
              <a:spcAft>
                <a:spcPts val="600"/>
              </a:spcAft>
            </a:pPr>
            <a:r>
              <a:rPr lang="en-US" dirty="0"/>
              <a:t>Observations		    </a:t>
            </a:r>
            <a:r>
              <a:rPr lang="en-US" dirty="0" smtClean="0"/>
              <a:t>1.7</a:t>
            </a:r>
            <a:r>
              <a:rPr lang="en-US" dirty="0"/>
              <a:t>		1.1	          </a:t>
            </a:r>
            <a:r>
              <a:rPr lang="en-US" dirty="0" smtClean="0">
                <a:solidFill>
                  <a:srgbClr val="FF0000"/>
                </a:solidFill>
              </a:rPr>
              <a:t>4.4</a:t>
            </a:r>
            <a:endParaRPr lang="en-US" dirty="0">
              <a:solidFill>
                <a:srgbClr val="FF0000"/>
              </a:solidFill>
            </a:endParaRPr>
          </a:p>
          <a:p>
            <a:pPr>
              <a:spcAft>
                <a:spcPts val="600"/>
              </a:spcAft>
            </a:pPr>
            <a:r>
              <a:rPr lang="en-US" dirty="0"/>
              <a:t>Observations*	    1.5		1.1	          </a:t>
            </a:r>
            <a:r>
              <a:rPr lang="en-US" dirty="0">
                <a:solidFill>
                  <a:srgbClr val="FF0000"/>
                </a:solidFill>
              </a:rPr>
              <a:t>2.4</a:t>
            </a:r>
          </a:p>
          <a:p>
            <a:pPr>
              <a:spcAft>
                <a:spcPts val="600"/>
              </a:spcAft>
            </a:pPr>
            <a:r>
              <a:rPr lang="en-US" dirty="0"/>
              <a:t>*</a:t>
            </a:r>
            <a:r>
              <a:rPr lang="en-US" sz="2000" dirty="0"/>
              <a:t>incorporates lower aerosol forcing</a:t>
            </a:r>
          </a:p>
        </p:txBody>
      </p:sp>
      <p:sp>
        <p:nvSpPr>
          <p:cNvPr id="6" name="TextBox 5"/>
          <p:cNvSpPr txBox="1"/>
          <p:nvPr/>
        </p:nvSpPr>
        <p:spPr>
          <a:xfrm>
            <a:off x="533400" y="5486400"/>
            <a:ext cx="8229600" cy="457200"/>
          </a:xfrm>
          <a:prstGeom prst="rect">
            <a:avLst/>
          </a:prstGeom>
          <a:solidFill>
            <a:schemeClr val="accent5">
              <a:lumMod val="20000"/>
              <a:lumOff val="80000"/>
              <a:alpha val="46000"/>
            </a:schemeClr>
          </a:solidFill>
          <a:ln w="28575" cmpd="sng">
            <a:solidFill>
              <a:srgbClr val="FF0000"/>
            </a:solidFill>
          </a:ln>
        </p:spPr>
        <p:txBody>
          <a:bodyPr>
            <a:spAutoFit/>
          </a:bodyPr>
          <a:lstStyle/>
          <a:p>
            <a:pPr>
              <a:defRPr/>
            </a:pPr>
            <a:r>
              <a:rPr lang="en-US" dirty="0"/>
              <a:t>Costs of warming are dominated by the </a:t>
            </a:r>
            <a:r>
              <a:rPr lang="en-US" dirty="0">
                <a:solidFill>
                  <a:srgbClr val="FF0000"/>
                </a:solidFill>
              </a:rPr>
              <a:t>extreme tail values </a:t>
            </a:r>
          </a:p>
        </p:txBody>
      </p:sp>
      <p:pic>
        <p:nvPicPr>
          <p:cNvPr id="5734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35088"/>
            <a:ext cx="8966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p:cNvSpPr txBox="1">
            <a:spLocks noChangeArrowheads="1"/>
          </p:cNvSpPr>
          <p:nvPr/>
        </p:nvSpPr>
        <p:spPr bwMode="auto">
          <a:xfrm>
            <a:off x="5181600" y="3886200"/>
            <a:ext cx="1566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AR5 2013</a:t>
            </a:r>
          </a:p>
        </p:txBody>
      </p:sp>
      <p:sp>
        <p:nvSpPr>
          <p:cNvPr id="53252" name="TextBox 4"/>
          <p:cNvSpPr txBox="1">
            <a:spLocks noChangeArrowheads="1"/>
          </p:cNvSpPr>
          <p:nvPr/>
        </p:nvSpPr>
        <p:spPr bwMode="auto">
          <a:xfrm>
            <a:off x="1765300" y="5486400"/>
            <a:ext cx="5626100" cy="830263"/>
          </a:xfrm>
          <a:prstGeom prst="rect">
            <a:avLst/>
          </a:prstGeom>
          <a:solidFill>
            <a:schemeClr val="accent5">
              <a:alpha val="41000"/>
            </a:schemeClr>
          </a:solidFill>
          <a:ln w="28575" cmpd="sng">
            <a:solidFill>
              <a:srgbClr val="FF0000"/>
            </a:solidFill>
            <a:miter lim="800000"/>
            <a:headEnd/>
            <a:tailEnd/>
          </a:ln>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a:t>The amount of warming depends on the  </a:t>
            </a:r>
          </a:p>
          <a:p>
            <a:pPr>
              <a:defRPr/>
            </a:pPr>
            <a:r>
              <a:rPr lang="en-US" dirty="0"/>
              <a:t>emission  of greenhouse gases</a:t>
            </a:r>
          </a:p>
        </p:txBody>
      </p:sp>
      <p:sp>
        <p:nvSpPr>
          <p:cNvPr id="6" name="Title 1"/>
          <p:cNvSpPr txBox="1">
            <a:spLocks/>
          </p:cNvSpPr>
          <p:nvPr/>
        </p:nvSpPr>
        <p:spPr>
          <a:xfrm>
            <a:off x="457200" y="1016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solidFill>
                  <a:srgbClr val="000090"/>
                </a:solidFill>
              </a:rPr>
              <a:t>Implications</a:t>
            </a:r>
            <a:r>
              <a:rPr lang="en-US" sz="3600" b="1" dirty="0" smtClean="0">
                <a:solidFill>
                  <a:schemeClr val="accent1">
                    <a:lumMod val="75000"/>
                  </a:schemeClr>
                </a:solidFill>
              </a:rPr>
              <a:t> </a:t>
            </a:r>
            <a:r>
              <a:rPr lang="en-US" sz="3600" b="1" dirty="0" smtClean="0">
                <a:solidFill>
                  <a:srgbClr val="000090"/>
                </a:solidFill>
              </a:rPr>
              <a:t>for the future: </a:t>
            </a:r>
            <a:br>
              <a:rPr lang="en-US" sz="3600" b="1" dirty="0" smtClean="0">
                <a:solidFill>
                  <a:srgbClr val="000090"/>
                </a:solidFill>
              </a:rPr>
            </a:br>
            <a:r>
              <a:rPr lang="en-US" sz="3600" b="1" dirty="0" smtClean="0">
                <a:solidFill>
                  <a:srgbClr val="000090"/>
                </a:solidFill>
              </a:rPr>
              <a:t>I.  IPCC AR5 view</a:t>
            </a:r>
            <a:endParaRPr lang="en-US" sz="3600" b="1" dirty="0">
              <a:solidFill>
                <a:srgbClr val="000090"/>
              </a:solidFill>
            </a:endParaRPr>
          </a:p>
        </p:txBody>
      </p:sp>
      <p:pic>
        <p:nvPicPr>
          <p:cNvPr id="583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7"/>
          <p:cNvSpPr>
            <a:spLocks noGrp="1" noChangeArrowheads="1"/>
          </p:cNvSpPr>
          <p:nvPr>
            <p:ph type="body" idx="1"/>
          </p:nvPr>
        </p:nvSpPr>
        <p:spPr>
          <a:xfrm>
            <a:off x="152400" y="3733800"/>
            <a:ext cx="9144000" cy="4114800"/>
          </a:xfrm>
        </p:spPr>
        <p:txBody>
          <a:bodyPr/>
          <a:lstStyle/>
          <a:p>
            <a:pPr marL="0" indent="0" eaLnBrk="1" hangingPunct="1">
              <a:spcBef>
                <a:spcPct val="35000"/>
              </a:spcBef>
              <a:buFont typeface="Arial" charset="0"/>
              <a:buNone/>
              <a:defRPr/>
            </a:pPr>
            <a:r>
              <a:rPr lang="en-US" sz="2800" b="1" dirty="0" smtClean="0"/>
              <a:t>Intergovernmental Panel on Climate Change (IPCC):</a:t>
            </a:r>
          </a:p>
          <a:p>
            <a:pPr marL="1187450" indent="-609600" eaLnBrk="1" hangingPunct="1">
              <a:spcBef>
                <a:spcPts val="576"/>
              </a:spcBef>
              <a:buFontTx/>
              <a:buAutoNum type="arabicPeriod"/>
              <a:defRPr/>
            </a:pPr>
            <a:r>
              <a:rPr lang="en-US" sz="2800" dirty="0" smtClean="0"/>
              <a:t>Human-caused </a:t>
            </a:r>
            <a:r>
              <a:rPr lang="en-US" sz="2800" dirty="0"/>
              <a:t>climate change is real</a:t>
            </a:r>
          </a:p>
          <a:p>
            <a:pPr marL="1187450" indent="-609600" eaLnBrk="1" hangingPunct="1">
              <a:spcBef>
                <a:spcPts val="576"/>
              </a:spcBef>
              <a:buFontTx/>
              <a:buAutoNum type="arabicPeriod"/>
              <a:defRPr/>
            </a:pPr>
            <a:r>
              <a:rPr lang="en-US" sz="2800" dirty="0" smtClean="0">
                <a:solidFill>
                  <a:srgbClr val="262626"/>
                </a:solidFill>
              </a:rPr>
              <a:t>Human-caused </a:t>
            </a:r>
            <a:r>
              <a:rPr lang="en-US" sz="2800" dirty="0">
                <a:solidFill>
                  <a:srgbClr val="262626"/>
                </a:solidFill>
              </a:rPr>
              <a:t>climate change is dangerous </a:t>
            </a:r>
          </a:p>
          <a:p>
            <a:pPr marL="1187450" indent="-609600" eaLnBrk="1" hangingPunct="1">
              <a:spcBef>
                <a:spcPts val="576"/>
              </a:spcBef>
              <a:buFontTx/>
              <a:buAutoNum type="arabicPeriod"/>
              <a:defRPr/>
            </a:pPr>
            <a:r>
              <a:rPr lang="en-US" sz="2800" dirty="0">
                <a:solidFill>
                  <a:srgbClr val="262626"/>
                </a:solidFill>
              </a:rPr>
              <a:t>Action is needed to prevent dangerous </a:t>
            </a:r>
            <a:r>
              <a:rPr lang="en-US" sz="2800" dirty="0" smtClean="0">
                <a:solidFill>
                  <a:srgbClr val="262626"/>
                </a:solidFill>
              </a:rPr>
              <a:t>human caused climate change</a:t>
            </a:r>
            <a:endParaRPr lang="en-US" sz="2800" dirty="0">
              <a:solidFill>
                <a:srgbClr val="262626"/>
              </a:solidFill>
            </a:endParaRPr>
          </a:p>
        </p:txBody>
      </p:sp>
      <p:pic>
        <p:nvPicPr>
          <p:cNvPr id="18434" name="Picture 10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17526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029" descr="IPCC-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0"/>
            <a:ext cx="163195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
          <p:cNvSpPr txBox="1">
            <a:spLocks noChangeArrowheads="1"/>
          </p:cNvSpPr>
          <p:nvPr/>
        </p:nvSpPr>
        <p:spPr bwMode="auto">
          <a:xfrm>
            <a:off x="590550" y="1524000"/>
            <a:ext cx="80994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cs typeface="Arial" charset="0"/>
              </a:rPr>
              <a:t>UNFCCC Treaty (1992):</a:t>
            </a:r>
          </a:p>
          <a:p>
            <a:pPr eaLnBrk="1" hangingPunct="1">
              <a:spcBef>
                <a:spcPts val="1200"/>
              </a:spcBef>
            </a:pPr>
            <a:r>
              <a:rPr lang="en-US" sz="2800">
                <a:cs typeface="Arial" charset="0"/>
              </a:rPr>
              <a:t>The UNFCCC established a goal of stabilization of atmospheric greenhouse gases to prevent dangerous climate change</a:t>
            </a:r>
          </a:p>
          <a:p>
            <a:pPr eaLnBrk="1" hangingPunct="1"/>
            <a:endParaRPr lang="en-US" sz="2800">
              <a:latin typeface="Calibri" charset="0"/>
            </a:endParaRPr>
          </a:p>
          <a:p>
            <a:pPr eaLnBrk="1" hangingPunct="1"/>
            <a:endParaRPr lang="en-US" sz="1800">
              <a:latin typeface="Calibri" charset="0"/>
            </a:endParaRPr>
          </a:p>
        </p:txBody>
      </p:sp>
      <p:pic>
        <p:nvPicPr>
          <p:cNvPr id="1843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52578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6"/>
          <p:cNvSpPr txBox="1">
            <a:spLocks noChangeArrowheads="1"/>
          </p:cNvSpPr>
          <p:nvPr/>
        </p:nvSpPr>
        <p:spPr bwMode="auto">
          <a:xfrm>
            <a:off x="1371600" y="4876800"/>
            <a:ext cx="27860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Greenhouse gases</a:t>
            </a:r>
          </a:p>
        </p:txBody>
      </p:sp>
      <p:sp>
        <p:nvSpPr>
          <p:cNvPr id="59395" name="TextBox 7"/>
          <p:cNvSpPr txBox="1">
            <a:spLocks noChangeArrowheads="1"/>
          </p:cNvSpPr>
          <p:nvPr/>
        </p:nvSpPr>
        <p:spPr bwMode="auto">
          <a:xfrm>
            <a:off x="1752600" y="6167438"/>
            <a:ext cx="13954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Aerosols</a:t>
            </a:r>
          </a:p>
        </p:txBody>
      </p:sp>
      <p:sp>
        <p:nvSpPr>
          <p:cNvPr id="59396" name="TextBox 8"/>
          <p:cNvSpPr txBox="1">
            <a:spLocks noChangeArrowheads="1"/>
          </p:cNvSpPr>
          <p:nvPr/>
        </p:nvSpPr>
        <p:spPr bwMode="auto">
          <a:xfrm>
            <a:off x="3273425" y="5634038"/>
            <a:ext cx="14509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Land use</a:t>
            </a:r>
          </a:p>
        </p:txBody>
      </p:sp>
      <p:sp>
        <p:nvSpPr>
          <p:cNvPr id="59397" name="TextBox 9"/>
          <p:cNvSpPr txBox="1">
            <a:spLocks noChangeArrowheads="1"/>
          </p:cNvSpPr>
          <p:nvPr/>
        </p:nvSpPr>
        <p:spPr bwMode="auto">
          <a:xfrm>
            <a:off x="3425825" y="3048000"/>
            <a:ext cx="16049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Volcanoes</a:t>
            </a:r>
          </a:p>
        </p:txBody>
      </p:sp>
      <p:sp>
        <p:nvSpPr>
          <p:cNvPr id="59398" name="TextBox 10"/>
          <p:cNvSpPr txBox="1">
            <a:spLocks noChangeArrowheads="1"/>
          </p:cNvSpPr>
          <p:nvPr/>
        </p:nvSpPr>
        <p:spPr bwMode="auto">
          <a:xfrm>
            <a:off x="381000" y="76200"/>
            <a:ext cx="8550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chemeClr val="bg1"/>
                </a:solidFill>
              </a:rPr>
              <a:t>You find what you shine a light on  . . .</a:t>
            </a:r>
          </a:p>
        </p:txBody>
      </p:sp>
      <p:sp>
        <p:nvSpPr>
          <p:cNvPr id="59399" name="TextBox 11"/>
          <p:cNvSpPr txBox="1">
            <a:spLocks noChangeArrowheads="1"/>
          </p:cNvSpPr>
          <p:nvPr/>
        </p:nvSpPr>
        <p:spPr bwMode="auto">
          <a:xfrm>
            <a:off x="5283200" y="5799138"/>
            <a:ext cx="37084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Solar system gravitational</a:t>
            </a:r>
          </a:p>
          <a:p>
            <a:r>
              <a:rPr lang="en-US"/>
              <a:t>&amp; magnetic interactions</a:t>
            </a:r>
          </a:p>
        </p:txBody>
      </p:sp>
      <p:sp>
        <p:nvSpPr>
          <p:cNvPr id="59400" name="TextBox 12"/>
          <p:cNvSpPr txBox="1">
            <a:spLocks noChangeArrowheads="1"/>
          </p:cNvSpPr>
          <p:nvPr/>
        </p:nvSpPr>
        <p:spPr bwMode="auto">
          <a:xfrm>
            <a:off x="5668963" y="5100638"/>
            <a:ext cx="3246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Underwater volcanoes</a:t>
            </a:r>
          </a:p>
        </p:txBody>
      </p:sp>
      <p:sp>
        <p:nvSpPr>
          <p:cNvPr id="59401" name="TextBox 13"/>
          <p:cNvSpPr txBox="1">
            <a:spLocks noChangeArrowheads="1"/>
          </p:cNvSpPr>
          <p:nvPr/>
        </p:nvSpPr>
        <p:spPr bwMode="auto">
          <a:xfrm>
            <a:off x="381000" y="2590800"/>
            <a:ext cx="268128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Long-term ocean</a:t>
            </a:r>
          </a:p>
          <a:p>
            <a:r>
              <a:rPr lang="en-US" b="1"/>
              <a:t>oscillations</a:t>
            </a:r>
          </a:p>
        </p:txBody>
      </p:sp>
      <p:sp>
        <p:nvSpPr>
          <p:cNvPr id="59402" name="TextBox 14"/>
          <p:cNvSpPr txBox="1">
            <a:spLocks noChangeArrowheads="1"/>
          </p:cNvSpPr>
          <p:nvPr/>
        </p:nvSpPr>
        <p:spPr bwMode="auto">
          <a:xfrm>
            <a:off x="381000" y="1595438"/>
            <a:ext cx="20320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Solar effects</a:t>
            </a:r>
          </a:p>
        </p:txBody>
      </p:sp>
      <p:sp>
        <p:nvSpPr>
          <p:cNvPr id="59403" name="TextBox 15"/>
          <p:cNvSpPr txBox="1">
            <a:spLocks noChangeArrowheads="1"/>
          </p:cNvSpPr>
          <p:nvPr/>
        </p:nvSpPr>
        <p:spPr bwMode="auto">
          <a:xfrm>
            <a:off x="4833938" y="1219200"/>
            <a:ext cx="29384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Unknown unknowns</a:t>
            </a:r>
          </a:p>
        </p:txBody>
      </p:sp>
      <p:pic>
        <p:nvPicPr>
          <p:cNvPr id="5940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46825"/>
            <a:ext cx="990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1875" y="2024063"/>
            <a:ext cx="4887913"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Box 2"/>
          <p:cNvSpPr txBox="1">
            <a:spLocks noChangeArrowheads="1"/>
          </p:cNvSpPr>
          <p:nvPr/>
        </p:nvSpPr>
        <p:spPr bwMode="auto">
          <a:xfrm>
            <a:off x="3095625" y="6191250"/>
            <a:ext cx="35337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latin typeface="Comic Sans MS" charset="0"/>
              </a:rPr>
              <a:t>50 YEARS,  100 YEARS</a:t>
            </a:r>
          </a:p>
        </p:txBody>
      </p:sp>
      <p:sp>
        <p:nvSpPr>
          <p:cNvPr id="4" name="TextBox 3"/>
          <p:cNvSpPr txBox="1"/>
          <p:nvPr/>
        </p:nvSpPr>
        <p:spPr>
          <a:xfrm>
            <a:off x="3429000" y="1066800"/>
            <a:ext cx="2443163" cy="461963"/>
          </a:xfrm>
          <a:prstGeom prst="rect">
            <a:avLst/>
          </a:prstGeom>
          <a:noFill/>
          <a:ln>
            <a:solidFill>
              <a:schemeClr val="accent6"/>
            </a:solidFill>
          </a:ln>
        </p:spPr>
        <p:txBody>
          <a:bodyPr wrap="none">
            <a:spAutoFit/>
          </a:bodyPr>
          <a:lstStyle/>
          <a:p>
            <a:pPr>
              <a:defRPr/>
            </a:pPr>
            <a:r>
              <a:rPr lang="en-US" b="1" dirty="0">
                <a:solidFill>
                  <a:srgbClr val="660066"/>
                </a:solidFill>
              </a:rPr>
              <a:t>CO2 emissions</a:t>
            </a:r>
          </a:p>
        </p:txBody>
      </p:sp>
      <p:sp>
        <p:nvSpPr>
          <p:cNvPr id="61444" name="TextBox 4"/>
          <p:cNvSpPr txBox="1">
            <a:spLocks noChangeArrowheads="1"/>
          </p:cNvSpPr>
          <p:nvPr/>
        </p:nvSpPr>
        <p:spPr bwMode="auto">
          <a:xfrm>
            <a:off x="1651000" y="174625"/>
            <a:ext cx="6110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90"/>
                </a:solidFill>
              </a:rPr>
              <a:t>Scenarios of future climate</a:t>
            </a:r>
          </a:p>
        </p:txBody>
      </p:sp>
      <p:sp>
        <p:nvSpPr>
          <p:cNvPr id="61445" name="TextBox 5"/>
          <p:cNvSpPr txBox="1">
            <a:spLocks noChangeArrowheads="1"/>
          </p:cNvSpPr>
          <p:nvPr/>
        </p:nvSpPr>
        <p:spPr bwMode="auto">
          <a:xfrm>
            <a:off x="6645275" y="2205038"/>
            <a:ext cx="1889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660066"/>
                </a:solidFill>
              </a:rPr>
              <a:t>Solar effects</a:t>
            </a:r>
          </a:p>
        </p:txBody>
      </p:sp>
      <p:sp>
        <p:nvSpPr>
          <p:cNvPr id="61446" name="TextBox 6"/>
          <p:cNvSpPr txBox="1">
            <a:spLocks noChangeArrowheads="1"/>
          </p:cNvSpPr>
          <p:nvPr/>
        </p:nvSpPr>
        <p:spPr bwMode="auto">
          <a:xfrm>
            <a:off x="7391400" y="3208338"/>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660066"/>
                </a:solidFill>
              </a:rPr>
              <a:t>Volcanic</a:t>
            </a:r>
          </a:p>
          <a:p>
            <a:pPr eaLnBrk="1" hangingPunct="1"/>
            <a:r>
              <a:rPr lang="en-US">
                <a:solidFill>
                  <a:srgbClr val="660066"/>
                </a:solidFill>
              </a:rPr>
              <a:t>eruptions</a:t>
            </a:r>
          </a:p>
        </p:txBody>
      </p:sp>
      <p:sp>
        <p:nvSpPr>
          <p:cNvPr id="61447" name="TextBox 14"/>
          <p:cNvSpPr txBox="1">
            <a:spLocks noChangeArrowheads="1"/>
          </p:cNvSpPr>
          <p:nvPr/>
        </p:nvSpPr>
        <p:spPr bwMode="auto">
          <a:xfrm>
            <a:off x="304800" y="4567238"/>
            <a:ext cx="162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660066"/>
                </a:solidFill>
              </a:rPr>
              <a:t>Unknowns</a:t>
            </a:r>
          </a:p>
        </p:txBody>
      </p:sp>
      <p:sp>
        <p:nvSpPr>
          <p:cNvPr id="61448" name="TextBox 16"/>
          <p:cNvSpPr txBox="1">
            <a:spLocks noChangeArrowheads="1"/>
          </p:cNvSpPr>
          <p:nvPr/>
        </p:nvSpPr>
        <p:spPr bwMode="auto">
          <a:xfrm>
            <a:off x="762000" y="1676400"/>
            <a:ext cx="26146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660066"/>
                </a:solidFill>
              </a:rPr>
              <a:t>Long range</a:t>
            </a:r>
          </a:p>
          <a:p>
            <a:pPr eaLnBrk="1" hangingPunct="1"/>
            <a:r>
              <a:rPr lang="en-US">
                <a:solidFill>
                  <a:srgbClr val="660066"/>
                </a:solidFill>
              </a:rPr>
              <a:t>ocean oscillations</a:t>
            </a:r>
          </a:p>
        </p:txBody>
      </p:sp>
      <p:sp>
        <p:nvSpPr>
          <p:cNvPr id="61449" name="TextBox 1"/>
          <p:cNvSpPr txBox="1">
            <a:spLocks noChangeArrowheads="1"/>
          </p:cNvSpPr>
          <p:nvPr/>
        </p:nvSpPr>
        <p:spPr bwMode="auto">
          <a:xfrm>
            <a:off x="12352338" y="-2508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61450" name="TextBox 14"/>
          <p:cNvSpPr txBox="1">
            <a:spLocks noChangeArrowheads="1"/>
          </p:cNvSpPr>
          <p:nvPr/>
        </p:nvSpPr>
        <p:spPr bwMode="auto">
          <a:xfrm>
            <a:off x="584200" y="3055938"/>
            <a:ext cx="1587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660066"/>
                </a:solidFill>
              </a:rPr>
              <a:t>Geologic</a:t>
            </a:r>
          </a:p>
          <a:p>
            <a:pPr eaLnBrk="1" hangingPunct="1"/>
            <a:r>
              <a:rPr lang="en-US">
                <a:solidFill>
                  <a:srgbClr val="660066"/>
                </a:solidFill>
              </a:rPr>
              <a:t>processes</a:t>
            </a:r>
          </a:p>
        </p:txBody>
      </p:sp>
      <p:pic>
        <p:nvPicPr>
          <p:cNvPr id="6145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67450"/>
            <a:ext cx="1143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68263"/>
            <a:ext cx="9144000" cy="1143000"/>
          </a:xfrm>
        </p:spPr>
        <p:txBody>
          <a:bodyPr>
            <a:normAutofit fontScale="90000"/>
          </a:bodyPr>
          <a:lstStyle/>
          <a:p>
            <a:pPr>
              <a:defRPr/>
            </a:pPr>
            <a:r>
              <a:rPr lang="en-US" sz="3600" b="1" dirty="0">
                <a:solidFill>
                  <a:srgbClr val="000090"/>
                </a:solidFill>
              </a:rPr>
              <a:t>Implications for the future: </a:t>
            </a:r>
            <a:br>
              <a:rPr lang="en-US" sz="3600" b="1" dirty="0">
                <a:solidFill>
                  <a:srgbClr val="000090"/>
                </a:solidFill>
              </a:rPr>
            </a:br>
            <a:r>
              <a:rPr lang="en-US" sz="3600" b="1" dirty="0">
                <a:solidFill>
                  <a:srgbClr val="000090"/>
                </a:solidFill>
              </a:rPr>
              <a:t>II.  View emphasizing natural variability</a:t>
            </a:r>
          </a:p>
        </p:txBody>
      </p:sp>
      <p:pic>
        <p:nvPicPr>
          <p:cNvPr id="624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0738" y="4648200"/>
            <a:ext cx="20494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Content Placeholder 2"/>
          <p:cNvSpPr>
            <a:spLocks noGrp="1"/>
          </p:cNvSpPr>
          <p:nvPr>
            <p:ph idx="1"/>
          </p:nvPr>
        </p:nvSpPr>
        <p:spPr>
          <a:xfrm>
            <a:off x="285750" y="1600200"/>
            <a:ext cx="8686800" cy="4783138"/>
          </a:xfrm>
        </p:spPr>
        <p:txBody>
          <a:bodyPr/>
          <a:lstStyle/>
          <a:p>
            <a:pPr>
              <a:spcBef>
                <a:spcPts val="1225"/>
              </a:spcBef>
            </a:pPr>
            <a:r>
              <a:rPr lang="en-US" sz="2600" dirty="0">
                <a:latin typeface="Arial" charset="0"/>
                <a:ea typeface="ＭＳ Ｐゴシック" charset="0"/>
                <a:cs typeface="ＭＳ Ｐゴシック" charset="0"/>
              </a:rPr>
              <a:t>The </a:t>
            </a:r>
            <a:r>
              <a:rPr lang="en-US" altLang="ja-JP" sz="2600" dirty="0">
                <a:latin typeface="Arial" charset="0"/>
                <a:ea typeface="ＭＳ Ｐゴシック" charset="0"/>
                <a:cs typeface="ＭＳ Ｐゴシック" charset="0"/>
              </a:rPr>
              <a:t>slowdown in warming </a:t>
            </a:r>
            <a:r>
              <a:rPr lang="en-US" altLang="ja-JP" sz="2600" dirty="0" smtClean="0">
                <a:latin typeface="Arial" charset="0"/>
                <a:ea typeface="ＭＳ Ｐゴシック" charset="0"/>
                <a:cs typeface="ＭＳ Ｐゴシック" charset="0"/>
              </a:rPr>
              <a:t>since 1998 will </a:t>
            </a:r>
            <a:r>
              <a:rPr lang="en-US" altLang="ja-JP" sz="2600" dirty="0">
                <a:latin typeface="Arial" charset="0"/>
                <a:ea typeface="ＭＳ Ｐゴシック" charset="0"/>
                <a:cs typeface="ＭＳ Ｐゴシック" charset="0"/>
              </a:rPr>
              <a:t>continue at least another decade (into the 2030</a:t>
            </a:r>
            <a:r>
              <a:rPr lang="en-US" sz="2600" dirty="0">
                <a:latin typeface="Arial" charset="0"/>
                <a:ea typeface="ＭＳ Ｐゴシック" charset="0"/>
                <a:cs typeface="ＭＳ Ｐゴシック" charset="0"/>
              </a:rPr>
              <a:t>’</a:t>
            </a:r>
            <a:r>
              <a:rPr lang="en-US" altLang="ja-JP" sz="2600" dirty="0">
                <a:latin typeface="Arial" charset="0"/>
                <a:ea typeface="ＭＳ Ｐゴシック" charset="0"/>
                <a:cs typeface="ＭＳ Ｐゴシック" charset="0"/>
              </a:rPr>
              <a:t>s?)</a:t>
            </a:r>
          </a:p>
          <a:p>
            <a:pPr>
              <a:spcBef>
                <a:spcPts val="1225"/>
              </a:spcBef>
            </a:pPr>
            <a:r>
              <a:rPr lang="en-US" sz="2600" dirty="0">
                <a:latin typeface="Arial" charset="0"/>
                <a:ea typeface="ＭＳ Ｐゴシック" charset="0"/>
                <a:cs typeface="ＭＳ Ｐゴシック" charset="0"/>
              </a:rPr>
              <a:t>Climate models are too sensitive to human forcing;   21</a:t>
            </a:r>
            <a:r>
              <a:rPr lang="en-US" sz="2600" baseline="30000" dirty="0">
                <a:latin typeface="Arial" charset="0"/>
                <a:ea typeface="ＭＳ Ｐゴシック" charset="0"/>
                <a:cs typeface="ＭＳ Ｐゴシック" charset="0"/>
              </a:rPr>
              <a:t>st</a:t>
            </a:r>
            <a:r>
              <a:rPr lang="en-US" sz="2600" dirty="0">
                <a:latin typeface="Arial" charset="0"/>
                <a:ea typeface="ＭＳ Ｐゴシック" charset="0"/>
                <a:cs typeface="ＭＳ Ｐゴシック" charset="0"/>
              </a:rPr>
              <a:t> century warming will be on the low end of IPCC projections (or even below)</a:t>
            </a:r>
          </a:p>
          <a:p>
            <a:pPr>
              <a:spcBef>
                <a:spcPts val="1225"/>
              </a:spcBef>
            </a:pPr>
            <a:r>
              <a:rPr lang="en-US" sz="2600" dirty="0">
                <a:latin typeface="Arial" charset="0"/>
                <a:ea typeface="ＭＳ Ｐゴシック" charset="0"/>
                <a:cs typeface="ＭＳ Ｐゴシック" charset="0"/>
              </a:rPr>
              <a:t>Solar variations &amp; volcanoes: wild card. Some                     are predicting solar cooling in the near term</a:t>
            </a:r>
          </a:p>
          <a:p>
            <a:pPr>
              <a:spcBef>
                <a:spcPts val="1225"/>
              </a:spcBef>
            </a:pPr>
            <a:r>
              <a:rPr lang="en-US" sz="2600" dirty="0">
                <a:latin typeface="Arial" charset="0"/>
                <a:ea typeface="ＭＳ Ｐゴシック" charset="0"/>
                <a:cs typeface="ＭＳ Ｐゴシック" charset="0"/>
              </a:rPr>
              <a:t>Can’t rule out unforeseen surprises</a:t>
            </a:r>
          </a:p>
          <a:p>
            <a:pPr>
              <a:buFontTx/>
              <a:buNone/>
            </a:pPr>
            <a:endParaRPr lang="en-US" sz="2800" dirty="0">
              <a:latin typeface="Arial" charset="0"/>
              <a:ea typeface="ＭＳ Ｐゴシック" charset="0"/>
              <a:cs typeface="ＭＳ Ｐゴシック" charset="0"/>
            </a:endParaRPr>
          </a:p>
        </p:txBody>
      </p:sp>
      <p:pic>
        <p:nvPicPr>
          <p:cNvPr id="624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46825"/>
            <a:ext cx="990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381000" y="0"/>
            <a:ext cx="8229600" cy="1143000"/>
          </a:xfrm>
        </p:spPr>
        <p:txBody>
          <a:bodyPr/>
          <a:lstStyle/>
          <a:p>
            <a:r>
              <a:rPr lang="en-US" sz="3600" b="1">
                <a:solidFill>
                  <a:srgbClr val="000090"/>
                </a:solidFill>
                <a:latin typeface="Arial" charset="0"/>
                <a:ea typeface="ＭＳ Ｐゴシック" charset="0"/>
                <a:cs typeface="ＭＳ Ｐゴシック" charset="0"/>
              </a:rPr>
              <a:t>Why do scientists disagree?</a:t>
            </a:r>
          </a:p>
        </p:txBody>
      </p:sp>
      <p:sp>
        <p:nvSpPr>
          <p:cNvPr id="64514" name="Content Placeholder 2"/>
          <p:cNvSpPr>
            <a:spLocks noGrp="1"/>
          </p:cNvSpPr>
          <p:nvPr>
            <p:ph idx="1"/>
          </p:nvPr>
        </p:nvSpPr>
        <p:spPr>
          <a:xfrm>
            <a:off x="381000" y="1524000"/>
            <a:ext cx="8458200" cy="4114800"/>
          </a:xfrm>
        </p:spPr>
        <p:txBody>
          <a:bodyPr/>
          <a:lstStyle/>
          <a:p>
            <a:r>
              <a:rPr lang="en-US" sz="2800">
                <a:latin typeface="Arial" charset="0"/>
                <a:ea typeface="ＭＳ Ｐゴシック" charset="0"/>
                <a:cs typeface="ＭＳ Ｐゴシック" charset="0"/>
              </a:rPr>
              <a:t>Insufficient &amp; inadequate observational evidence</a:t>
            </a:r>
          </a:p>
          <a:p>
            <a:r>
              <a:rPr lang="en-US" sz="2800">
                <a:latin typeface="Arial" charset="0"/>
                <a:ea typeface="ＭＳ Ｐゴシック" charset="0"/>
                <a:cs typeface="ＭＳ Ｐゴシック" charset="0"/>
              </a:rPr>
              <a:t>Disagreement about the value of different classes of evidence (e.g. global climate models)</a:t>
            </a:r>
          </a:p>
          <a:p>
            <a:r>
              <a:rPr lang="en-US" sz="2800">
                <a:latin typeface="Arial" charset="0"/>
                <a:ea typeface="ＭＳ Ｐゴシック" charset="0"/>
                <a:cs typeface="ＭＳ Ｐゴシック" charset="0"/>
              </a:rPr>
              <a:t>Disagreement about the appropriate logical framework for linking and assessing the evidence</a:t>
            </a:r>
          </a:p>
          <a:p>
            <a:r>
              <a:rPr lang="en-US" sz="2800">
                <a:latin typeface="Arial" charset="0"/>
                <a:ea typeface="ＭＳ Ｐゴシック" charset="0"/>
                <a:cs typeface="ＭＳ Ｐゴシック" charset="0"/>
              </a:rPr>
              <a:t>Assessments of areas of ambiguity &amp; ignorance</a:t>
            </a:r>
          </a:p>
          <a:p>
            <a:r>
              <a:rPr lang="en-US" sz="2800">
                <a:latin typeface="Arial" charset="0"/>
                <a:ea typeface="ＭＳ Ｐゴシック" charset="0"/>
                <a:cs typeface="ＭＳ Ｐゴシック" charset="0"/>
              </a:rPr>
              <a:t>Belief polarization as a result of politicization of the science</a:t>
            </a:r>
          </a:p>
          <a:p>
            <a:pPr>
              <a:buFontTx/>
              <a:buNone/>
            </a:pPr>
            <a:endParaRPr lang="en-US" sz="2600">
              <a:latin typeface="Arial" charset="0"/>
              <a:ea typeface="ＭＳ Ｐゴシック" charset="0"/>
              <a:cs typeface="ＭＳ Ｐゴシック" charset="0"/>
            </a:endParaRPr>
          </a:p>
        </p:txBody>
      </p:sp>
      <p:sp>
        <p:nvSpPr>
          <p:cNvPr id="2" name="TextBox 1"/>
          <p:cNvSpPr txBox="1"/>
          <p:nvPr/>
        </p:nvSpPr>
        <p:spPr>
          <a:xfrm>
            <a:off x="1987550" y="5815013"/>
            <a:ext cx="5207000" cy="738187"/>
          </a:xfrm>
          <a:prstGeom prst="rect">
            <a:avLst/>
          </a:prstGeom>
          <a:solidFill>
            <a:schemeClr val="accent5">
              <a:alpha val="50000"/>
            </a:schemeClr>
          </a:solidFill>
          <a:ln w="28575" cmpd="sng">
            <a:solidFill>
              <a:srgbClr val="FF6600"/>
            </a:solidFill>
          </a:ln>
        </p:spPr>
        <p:txBody>
          <a:bodyPr wrap="none">
            <a:spAutoFit/>
          </a:bodyPr>
          <a:lstStyle/>
          <a:p>
            <a:pPr algn="ctr">
              <a:defRPr/>
            </a:pPr>
            <a:r>
              <a:rPr lang="en-US" sz="2800" dirty="0"/>
              <a:t>Uncertainty • Doubt • Ignorance</a:t>
            </a:r>
          </a:p>
          <a:p>
            <a:pPr algn="ctr">
              <a:defRPr/>
            </a:pPr>
            <a:endParaRPr lang="en-US" sz="1400" dirty="0"/>
          </a:p>
        </p:txBody>
      </p:sp>
      <p:pic>
        <p:nvPicPr>
          <p:cNvPr id="645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10334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457200" y="63500"/>
            <a:ext cx="8229600" cy="1143000"/>
          </a:xfrm>
        </p:spPr>
        <p:txBody>
          <a:bodyPr/>
          <a:lstStyle/>
          <a:p>
            <a:r>
              <a:rPr lang="en-US" sz="3600" b="1">
                <a:solidFill>
                  <a:srgbClr val="000090"/>
                </a:solidFill>
                <a:latin typeface="Arial" charset="0"/>
                <a:ea typeface="ＭＳ Ｐゴシック" charset="0"/>
                <a:cs typeface="ＭＳ Ｐゴシック" charset="0"/>
              </a:rPr>
              <a:t>Is global warming dangerous?</a:t>
            </a:r>
          </a:p>
        </p:txBody>
      </p:sp>
      <p:sp>
        <p:nvSpPr>
          <p:cNvPr id="66562" name="TextBox 4"/>
          <p:cNvSpPr txBox="1">
            <a:spLocks noChangeArrowheads="1"/>
          </p:cNvSpPr>
          <p:nvPr/>
        </p:nvSpPr>
        <p:spPr bwMode="auto">
          <a:xfrm>
            <a:off x="288925" y="1600200"/>
            <a:ext cx="84423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The UNFCCC has defined ‘dangerous’ as 2</a:t>
            </a:r>
            <a:r>
              <a:rPr lang="en-US" baseline="30000"/>
              <a:t>o</a:t>
            </a:r>
            <a:r>
              <a:rPr lang="en-US"/>
              <a:t>C post industrial </a:t>
            </a:r>
          </a:p>
          <a:p>
            <a:r>
              <a:rPr lang="en-US"/>
              <a:t>warming;  we have already warmed more than 0.9</a:t>
            </a:r>
            <a:r>
              <a:rPr lang="en-US" baseline="30000"/>
              <a:t>o</a:t>
            </a:r>
            <a:r>
              <a:rPr lang="en-US"/>
              <a:t>C</a:t>
            </a:r>
          </a:p>
          <a:p>
            <a:endParaRPr lang="en-US"/>
          </a:p>
          <a:p>
            <a:r>
              <a:rPr lang="en-US"/>
              <a:t>When we will reach 2</a:t>
            </a:r>
            <a:r>
              <a:rPr lang="en-US" baseline="30000"/>
              <a:t>o</a:t>
            </a:r>
            <a:r>
              <a:rPr lang="en-US"/>
              <a:t>C depends not            </a:t>
            </a:r>
          </a:p>
          <a:p>
            <a:r>
              <a:rPr lang="en-US"/>
              <a:t>only on ECS, but also on natural </a:t>
            </a:r>
          </a:p>
          <a:p>
            <a:r>
              <a:rPr lang="en-US"/>
              <a:t>climate variability</a:t>
            </a:r>
          </a:p>
          <a:p>
            <a:endParaRPr lang="en-US"/>
          </a:p>
          <a:p>
            <a:r>
              <a:rPr lang="en-US"/>
              <a:t>Efforts to redefine ‘dangerous’ as</a:t>
            </a:r>
          </a:p>
          <a:p>
            <a:r>
              <a:rPr lang="en-US"/>
              <a:t>1.5</a:t>
            </a:r>
            <a:r>
              <a:rPr lang="en-US" baseline="30000"/>
              <a:t>o</a:t>
            </a:r>
            <a:r>
              <a:rPr lang="en-US"/>
              <a:t>C post industrial warming </a:t>
            </a:r>
          </a:p>
          <a:p>
            <a:r>
              <a:rPr lang="en-US"/>
              <a:t>are underway</a:t>
            </a:r>
          </a:p>
        </p:txBody>
      </p:sp>
      <p:pic>
        <p:nvPicPr>
          <p:cNvPr id="665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573338"/>
            <a:ext cx="35814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736600"/>
            <a:ext cx="73660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1"/>
          <p:cNvSpPr txBox="1">
            <a:spLocks noChangeArrowheads="1"/>
          </p:cNvSpPr>
          <p:nvPr/>
        </p:nvSpPr>
        <p:spPr bwMode="auto">
          <a:xfrm>
            <a:off x="5961063" y="4191000"/>
            <a:ext cx="1354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660066"/>
                </a:solidFill>
              </a:rPr>
              <a:t>IPCC AR5</a:t>
            </a:r>
          </a:p>
        </p:txBody>
      </p:sp>
      <p:sp>
        <p:nvSpPr>
          <p:cNvPr id="34819" name="TextBox 2"/>
          <p:cNvSpPr txBox="1">
            <a:spLocks noChangeArrowheads="1"/>
          </p:cNvSpPr>
          <p:nvPr/>
        </p:nvSpPr>
        <p:spPr bwMode="auto">
          <a:xfrm>
            <a:off x="214313" y="5334000"/>
            <a:ext cx="8777287" cy="1200150"/>
          </a:xfrm>
          <a:prstGeom prst="rect">
            <a:avLst/>
          </a:prstGeom>
          <a:solidFill>
            <a:schemeClr val="accent5">
              <a:alpha val="48000"/>
            </a:schemeClr>
          </a:solidFill>
          <a:ln w="28575" cmpd="sng">
            <a:solidFill>
              <a:srgbClr val="FF66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t>IPCC AR5:  </a:t>
            </a:r>
            <a:r>
              <a:rPr lang="ja-JP" altLang="en-US" dirty="0" smtClean="0"/>
              <a:t>“</a:t>
            </a:r>
            <a:r>
              <a:rPr lang="en-US" altLang="ja-JP" dirty="0" smtClean="0"/>
              <a:t>Since the early 1970’s, glacier mass loss and </a:t>
            </a:r>
          </a:p>
          <a:p>
            <a:pPr>
              <a:defRPr/>
            </a:pPr>
            <a:r>
              <a:rPr lang="en-US" altLang="ja-JP" dirty="0" smtClean="0"/>
              <a:t>Ocean </a:t>
            </a:r>
            <a:r>
              <a:rPr lang="en-US" dirty="0" smtClean="0"/>
              <a:t>thermal expansion from warming together explain about </a:t>
            </a:r>
          </a:p>
          <a:p>
            <a:pPr>
              <a:defRPr/>
            </a:pPr>
            <a:r>
              <a:rPr lang="en-US" dirty="0" smtClean="0"/>
              <a:t>75% of the observed global sea level rise (high confidence)</a:t>
            </a:r>
            <a:r>
              <a:rPr lang="ja-JP" altLang="en-US" dirty="0" smtClean="0"/>
              <a:t>”</a:t>
            </a:r>
            <a:endParaRPr lang="en-US" dirty="0" smtClean="0"/>
          </a:p>
        </p:txBody>
      </p:sp>
      <p:sp>
        <p:nvSpPr>
          <p:cNvPr id="67588" name="TextBox 1"/>
          <p:cNvSpPr txBox="1">
            <a:spLocks noChangeArrowheads="1"/>
          </p:cNvSpPr>
          <p:nvPr/>
        </p:nvSpPr>
        <p:spPr bwMode="auto">
          <a:xfrm>
            <a:off x="381000" y="76200"/>
            <a:ext cx="8393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90"/>
                </a:solidFill>
              </a:rPr>
              <a:t>Is the IPCC’s sea level rise conclusion justified?</a:t>
            </a:r>
          </a:p>
        </p:txBody>
      </p:sp>
      <p:cxnSp>
        <p:nvCxnSpPr>
          <p:cNvPr id="9" name="Straight Connector 8"/>
          <p:cNvCxnSpPr/>
          <p:nvPr/>
        </p:nvCxnSpPr>
        <p:spPr bwMode="auto">
          <a:xfrm flipV="1">
            <a:off x="4572000" y="1219200"/>
            <a:ext cx="0" cy="33528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503988"/>
            <a:ext cx="6858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57150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1"/>
          <p:cNvSpPr txBox="1">
            <a:spLocks noChangeArrowheads="1"/>
          </p:cNvSpPr>
          <p:nvPr/>
        </p:nvSpPr>
        <p:spPr bwMode="auto">
          <a:xfrm>
            <a:off x="5791200" y="4267200"/>
            <a:ext cx="2990723" cy="1569660"/>
          </a:xfrm>
          <a:prstGeom prst="rect">
            <a:avLst/>
          </a:prstGeom>
          <a:solidFill>
            <a:schemeClr val="accent5">
              <a:alpha val="48000"/>
            </a:schemeClr>
          </a:solidFill>
          <a:ln w="28575" cmpd="sng">
            <a:solidFill>
              <a:srgbClr val="FF0000"/>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smtClean="0"/>
              <a:t>Debate: did recent </a:t>
            </a:r>
          </a:p>
          <a:p>
            <a:pPr>
              <a:defRPr/>
            </a:pPr>
            <a:r>
              <a:rPr lang="en-US" dirty="0" smtClean="0"/>
              <a:t>sea level rise </a:t>
            </a:r>
          </a:p>
          <a:p>
            <a:pPr>
              <a:defRPr/>
            </a:pPr>
            <a:r>
              <a:rPr lang="en-US" dirty="0" smtClean="0"/>
              <a:t>acceleration begin</a:t>
            </a:r>
          </a:p>
          <a:p>
            <a:pPr>
              <a:defRPr/>
            </a:pPr>
            <a:r>
              <a:rPr lang="en-US" dirty="0" smtClean="0"/>
              <a:t>over 200 years ago?</a:t>
            </a:r>
          </a:p>
        </p:txBody>
      </p:sp>
      <p:sp>
        <p:nvSpPr>
          <p:cNvPr id="69635" name="TextBox 2"/>
          <p:cNvSpPr txBox="1">
            <a:spLocks noChangeArrowheads="1"/>
          </p:cNvSpPr>
          <p:nvPr/>
        </p:nvSpPr>
        <p:spPr bwMode="auto">
          <a:xfrm>
            <a:off x="990600" y="5562600"/>
            <a:ext cx="231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srgbClr val="660066"/>
                </a:solidFill>
              </a:rPr>
              <a:t>Jevrejeva</a:t>
            </a:r>
            <a:r>
              <a:rPr lang="en-US" sz="1800" dirty="0">
                <a:solidFill>
                  <a:srgbClr val="660066"/>
                </a:solidFill>
              </a:rPr>
              <a:t> et al. 2008</a:t>
            </a:r>
          </a:p>
        </p:txBody>
      </p:sp>
      <p:cxnSp>
        <p:nvCxnSpPr>
          <p:cNvPr id="5" name="Straight Connector 4"/>
          <p:cNvCxnSpPr/>
          <p:nvPr/>
        </p:nvCxnSpPr>
        <p:spPr bwMode="auto">
          <a:xfrm flipV="1">
            <a:off x="4648200" y="3581400"/>
            <a:ext cx="0" cy="25146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extBox 1"/>
          <p:cNvSpPr txBox="1"/>
          <p:nvPr/>
        </p:nvSpPr>
        <p:spPr>
          <a:xfrm>
            <a:off x="414338" y="857250"/>
            <a:ext cx="3624262" cy="1200150"/>
          </a:xfrm>
          <a:prstGeom prst="rect">
            <a:avLst/>
          </a:prstGeom>
          <a:solidFill>
            <a:schemeClr val="accent5">
              <a:alpha val="47000"/>
            </a:schemeClr>
          </a:solidFill>
          <a:ln w="28575" cmpd="sng">
            <a:solidFill>
              <a:srgbClr val="FF6600"/>
            </a:solidFill>
          </a:ln>
        </p:spPr>
        <p:txBody>
          <a:bodyPr wrap="none">
            <a:spAutoFit/>
          </a:bodyPr>
          <a:lstStyle/>
          <a:p>
            <a:pPr>
              <a:defRPr/>
            </a:pPr>
            <a:r>
              <a:rPr lang="en-US" dirty="0"/>
              <a:t>Sea level has been rising </a:t>
            </a:r>
          </a:p>
          <a:p>
            <a:pPr>
              <a:defRPr/>
            </a:pPr>
            <a:r>
              <a:rPr lang="en-US" dirty="0"/>
              <a:t>since the end of the </a:t>
            </a:r>
          </a:p>
          <a:p>
            <a:pPr>
              <a:defRPr/>
            </a:pPr>
            <a:r>
              <a:rPr lang="en-US" dirty="0"/>
              <a:t>last ice age</a:t>
            </a:r>
          </a:p>
        </p:txBody>
      </p:sp>
      <p:pic>
        <p:nvPicPr>
          <p:cNvPr id="6963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3175"/>
            <a:ext cx="480377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26200"/>
            <a:ext cx="838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990600"/>
            <a:ext cx="90646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Box 1"/>
          <p:cNvSpPr txBox="1">
            <a:spLocks noChangeArrowheads="1"/>
          </p:cNvSpPr>
          <p:nvPr/>
        </p:nvSpPr>
        <p:spPr bwMode="auto">
          <a:xfrm>
            <a:off x="6735763" y="2438400"/>
            <a:ext cx="46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Source:  EPA</a:t>
            </a:r>
          </a:p>
        </p:txBody>
      </p:sp>
      <p:sp>
        <p:nvSpPr>
          <p:cNvPr id="70659" name="TextBox 2"/>
          <p:cNvSpPr txBox="1">
            <a:spLocks noChangeArrowheads="1"/>
          </p:cNvSpPr>
          <p:nvPr/>
        </p:nvSpPr>
        <p:spPr bwMode="auto">
          <a:xfrm>
            <a:off x="685800" y="304800"/>
            <a:ext cx="7794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US Annual Heat Wave Index, 1895-2012</a:t>
            </a:r>
          </a:p>
        </p:txBody>
      </p:sp>
      <p:sp>
        <p:nvSpPr>
          <p:cNvPr id="2" name="TextBox 1"/>
          <p:cNvSpPr txBox="1"/>
          <p:nvPr/>
        </p:nvSpPr>
        <p:spPr>
          <a:xfrm flipH="1">
            <a:off x="884238" y="5410200"/>
            <a:ext cx="8107362" cy="1200150"/>
          </a:xfrm>
          <a:prstGeom prst="rect">
            <a:avLst/>
          </a:prstGeom>
          <a:solidFill>
            <a:schemeClr val="accent5">
              <a:alpha val="45000"/>
            </a:schemeClr>
          </a:solidFill>
          <a:ln w="28575" cmpd="sng">
            <a:solidFill>
              <a:srgbClr val="FF0000"/>
            </a:solidFill>
          </a:ln>
        </p:spPr>
        <p:txBody>
          <a:bodyPr>
            <a:spAutoFit/>
          </a:bodyPr>
          <a:lstStyle/>
          <a:p>
            <a:pPr>
              <a:defRPr/>
            </a:pPr>
            <a:r>
              <a:rPr lang="en-US" dirty="0"/>
              <a:t>“It is </a:t>
            </a:r>
            <a:r>
              <a:rPr lang="en-US" i="1" dirty="0"/>
              <a:t>likely </a:t>
            </a:r>
            <a:r>
              <a:rPr lang="en-US" dirty="0"/>
              <a:t>that the frequency of heat waves has increased in large parts of Europe, Asia and </a:t>
            </a:r>
            <a:r>
              <a:rPr lang="en-US" dirty="0" smtClean="0"/>
              <a:t>Australia.” </a:t>
            </a:r>
            <a:r>
              <a:rPr lang="en-US" dirty="0"/>
              <a:t>(since 1950)  IPCC AR5</a:t>
            </a:r>
          </a:p>
        </p:txBody>
      </p:sp>
      <p:cxnSp>
        <p:nvCxnSpPr>
          <p:cNvPr id="6" name="Straight Connector 5"/>
          <p:cNvCxnSpPr/>
          <p:nvPr/>
        </p:nvCxnSpPr>
        <p:spPr bwMode="auto">
          <a:xfrm flipV="1">
            <a:off x="4648200" y="1600200"/>
            <a:ext cx="0" cy="30480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066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77000"/>
            <a:ext cx="7381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4"/>
          <p:cNvSpPr txBox="1">
            <a:spLocks noChangeArrowheads="1"/>
          </p:cNvSpPr>
          <p:nvPr/>
        </p:nvSpPr>
        <p:spPr bwMode="auto">
          <a:xfrm>
            <a:off x="7088188" y="609600"/>
            <a:ext cx="1751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Hou et al. 2014</a:t>
            </a:r>
          </a:p>
        </p:txBody>
      </p:sp>
      <p:sp>
        <p:nvSpPr>
          <p:cNvPr id="72707" name="TextBox 3"/>
          <p:cNvSpPr txBox="1">
            <a:spLocks noChangeArrowheads="1"/>
          </p:cNvSpPr>
          <p:nvPr/>
        </p:nvSpPr>
        <p:spPr bwMode="auto">
          <a:xfrm>
            <a:off x="685800" y="76200"/>
            <a:ext cx="6569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90"/>
                </a:solidFill>
              </a:rPr>
              <a:t>Fraction of global drought since 1982</a:t>
            </a:r>
          </a:p>
        </p:txBody>
      </p:sp>
      <p:pic>
        <p:nvPicPr>
          <p:cNvPr id="7270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09900"/>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1"/>
          <p:cNvSpPr txBox="1">
            <a:spLocks noChangeArrowheads="1"/>
          </p:cNvSpPr>
          <p:nvPr/>
        </p:nvSpPr>
        <p:spPr bwMode="auto">
          <a:xfrm>
            <a:off x="990600" y="3124200"/>
            <a:ext cx="74263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90"/>
                </a:solidFill>
              </a:rPr>
              <a:t>Contiguous US drought (PDSI) 1895 - 2015</a:t>
            </a:r>
          </a:p>
        </p:txBody>
      </p:sp>
      <p:cxnSp>
        <p:nvCxnSpPr>
          <p:cNvPr id="11" name="Straight Connector 10"/>
          <p:cNvCxnSpPr/>
          <p:nvPr/>
        </p:nvCxnSpPr>
        <p:spPr bwMode="auto">
          <a:xfrm flipV="1">
            <a:off x="4267200" y="3581400"/>
            <a:ext cx="0" cy="30480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271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64300"/>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1" descr="AC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10"/>
          <p:cNvSpPr txBox="1">
            <a:spLocks noChangeArrowheads="1"/>
          </p:cNvSpPr>
          <p:nvPr/>
        </p:nvSpPr>
        <p:spPr bwMode="auto">
          <a:xfrm>
            <a:off x="2971800" y="3657600"/>
            <a:ext cx="360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US landfalling hurricanes</a:t>
            </a:r>
          </a:p>
        </p:txBody>
      </p:sp>
      <p:sp>
        <p:nvSpPr>
          <p:cNvPr id="73732" name="TextBox 11"/>
          <p:cNvSpPr txBox="1">
            <a:spLocks noChangeArrowheads="1"/>
          </p:cNvSpPr>
          <p:nvPr/>
        </p:nvSpPr>
        <p:spPr bwMode="auto">
          <a:xfrm>
            <a:off x="3484563" y="2362200"/>
            <a:ext cx="3983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Global tropical cyclone ACE</a:t>
            </a:r>
          </a:p>
        </p:txBody>
      </p:sp>
      <p:sp>
        <p:nvSpPr>
          <p:cNvPr id="73733" name="TextBox 1"/>
          <p:cNvSpPr txBox="1">
            <a:spLocks noChangeArrowheads="1"/>
          </p:cNvSpPr>
          <p:nvPr/>
        </p:nvSpPr>
        <p:spPr bwMode="auto">
          <a:xfrm>
            <a:off x="817563" y="-66675"/>
            <a:ext cx="83264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0090"/>
                </a:solidFill>
              </a:rPr>
              <a:t>Are hurricanes made worse by climate change? </a:t>
            </a:r>
          </a:p>
        </p:txBody>
      </p:sp>
      <p:sp>
        <p:nvSpPr>
          <p:cNvPr id="73734" name="TextBox 1"/>
          <p:cNvSpPr txBox="1">
            <a:spLocks noChangeArrowheads="1"/>
          </p:cNvSpPr>
          <p:nvPr/>
        </p:nvSpPr>
        <p:spPr bwMode="auto">
          <a:xfrm>
            <a:off x="1219200" y="685800"/>
            <a:ext cx="228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Source:  Ryan Maue</a:t>
            </a:r>
          </a:p>
        </p:txBody>
      </p:sp>
      <p:sp>
        <p:nvSpPr>
          <p:cNvPr id="73735" name="TextBox 2"/>
          <p:cNvSpPr txBox="1">
            <a:spLocks noChangeArrowheads="1"/>
          </p:cNvSpPr>
          <p:nvPr/>
        </p:nvSpPr>
        <p:spPr bwMode="auto">
          <a:xfrm>
            <a:off x="3429000" y="4267200"/>
            <a:ext cx="262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660066"/>
                </a:solidFill>
              </a:rPr>
              <a:t>Source: Roger Pielke Jr</a:t>
            </a:r>
          </a:p>
        </p:txBody>
      </p:sp>
      <p:cxnSp>
        <p:nvCxnSpPr>
          <p:cNvPr id="9" name="Straight Connector 8"/>
          <p:cNvCxnSpPr/>
          <p:nvPr/>
        </p:nvCxnSpPr>
        <p:spPr bwMode="auto">
          <a:xfrm flipV="1">
            <a:off x="4267200" y="3581400"/>
            <a:ext cx="0" cy="25908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3737"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464300"/>
            <a:ext cx="762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057400"/>
            <a:ext cx="8153400" cy="4248150"/>
          </a:xfrm>
          <a:prstGeom prst="rect">
            <a:avLst/>
          </a:prstGeom>
          <a:noFill/>
        </p:spPr>
        <p:txBody>
          <a:bodyPr>
            <a:spAutoFit/>
          </a:bodyPr>
          <a:lstStyle/>
          <a:p>
            <a:pPr marL="342900" indent="-342900">
              <a:spcAft>
                <a:spcPts val="1200"/>
              </a:spcAft>
              <a:buFont typeface="Arial"/>
              <a:buChar char="•"/>
              <a:defRPr/>
            </a:pPr>
            <a:r>
              <a:rPr lang="en-US" dirty="0"/>
              <a:t>Reaffirm the goal of limiting global temperature         increase well below 2</a:t>
            </a:r>
            <a:r>
              <a:rPr lang="en-US" baseline="30000" dirty="0"/>
              <a:t>o</a:t>
            </a:r>
            <a:r>
              <a:rPr lang="en-US" dirty="0"/>
              <a:t>C, while urging efforts                        to limit the increase to 1.5</a:t>
            </a:r>
            <a:r>
              <a:rPr lang="en-US" baseline="30000" dirty="0"/>
              <a:t>o</a:t>
            </a:r>
            <a:endParaRPr lang="en-US" dirty="0"/>
          </a:p>
          <a:p>
            <a:pPr marL="342900" indent="-342900">
              <a:spcAft>
                <a:spcPts val="1200"/>
              </a:spcAft>
              <a:buFont typeface="Arial"/>
              <a:buChar char="•"/>
              <a:defRPr/>
            </a:pPr>
            <a:r>
              <a:rPr lang="en-US" dirty="0"/>
              <a:t>Establish binding commitments by all parties to make “nationally determined contributions” (NDCs), and to pursue domestic measures aimed at achieving them</a:t>
            </a:r>
          </a:p>
          <a:p>
            <a:pPr marL="342900" indent="-342900">
              <a:spcAft>
                <a:spcPts val="1200"/>
              </a:spcAft>
              <a:buFont typeface="Arial"/>
              <a:buChar char="•"/>
              <a:defRPr/>
            </a:pPr>
            <a:r>
              <a:rPr lang="en-US" dirty="0"/>
              <a:t>Commit all countries to submit new NDCs every five years, with the clear expectation that they will represent a progression beyond previous ones</a:t>
            </a:r>
          </a:p>
          <a:p>
            <a:pPr>
              <a:defRPr/>
            </a:pPr>
            <a:endParaRPr lang="en-US" dirty="0"/>
          </a:p>
        </p:txBody>
      </p:sp>
      <p:sp>
        <p:nvSpPr>
          <p:cNvPr id="20482" name="TextBox 5"/>
          <p:cNvSpPr txBox="1">
            <a:spLocks noChangeArrowheads="1"/>
          </p:cNvSpPr>
          <p:nvPr/>
        </p:nvSpPr>
        <p:spPr bwMode="auto">
          <a:xfrm>
            <a:off x="381000" y="685800"/>
            <a:ext cx="6843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b="1">
                <a:solidFill>
                  <a:srgbClr val="000090"/>
                </a:solidFill>
              </a:rPr>
              <a:t>Paris Climate Agreement</a:t>
            </a:r>
          </a:p>
        </p:txBody>
      </p:sp>
      <p:pic>
        <p:nvPicPr>
          <p:cNvPr id="20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5513" y="76200"/>
            <a:ext cx="17922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7239000" y="2590800"/>
            <a:ext cx="2159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chemeClr val="bg1"/>
                </a:solidFill>
              </a:rPr>
              <a:t>xxxxxxxxxxx</a:t>
            </a:r>
          </a:p>
        </p:txBody>
      </p:sp>
      <p:pic>
        <p:nvPicPr>
          <p:cNvPr id="2048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685800"/>
            <a:ext cx="8128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Box 2"/>
          <p:cNvSpPr txBox="1">
            <a:spLocks noChangeArrowheads="1"/>
          </p:cNvSpPr>
          <p:nvPr/>
        </p:nvSpPr>
        <p:spPr bwMode="auto">
          <a:xfrm>
            <a:off x="693738" y="0"/>
            <a:ext cx="7612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Rise in CO</a:t>
            </a:r>
            <a:r>
              <a:rPr lang="en-US" sz="3200" b="1" baseline="-25000">
                <a:solidFill>
                  <a:srgbClr val="000090"/>
                </a:solidFill>
              </a:rPr>
              <a:t>2</a:t>
            </a:r>
            <a:r>
              <a:rPr lang="en-US" sz="3200" b="1">
                <a:solidFill>
                  <a:srgbClr val="000090"/>
                </a:solidFill>
              </a:rPr>
              <a:t> greening Earth since 1982</a:t>
            </a:r>
          </a:p>
        </p:txBody>
      </p:sp>
      <p:sp>
        <p:nvSpPr>
          <p:cNvPr id="4" name="TextBox 3"/>
          <p:cNvSpPr txBox="1"/>
          <p:nvPr/>
        </p:nvSpPr>
        <p:spPr>
          <a:xfrm>
            <a:off x="228600" y="5486400"/>
            <a:ext cx="8728075" cy="908050"/>
          </a:xfrm>
          <a:prstGeom prst="rect">
            <a:avLst/>
          </a:prstGeom>
          <a:solidFill>
            <a:schemeClr val="accent5">
              <a:alpha val="45000"/>
            </a:schemeClr>
          </a:solidFill>
          <a:ln w="28575" cmpd="sng">
            <a:solidFill>
              <a:srgbClr val="FF0000"/>
            </a:solidFill>
          </a:ln>
        </p:spPr>
        <p:txBody>
          <a:bodyPr>
            <a:spAutoFit/>
          </a:bodyPr>
          <a:lstStyle/>
          <a:p>
            <a:pPr>
              <a:spcAft>
                <a:spcPts val="600"/>
              </a:spcAft>
              <a:defRPr/>
            </a:pPr>
            <a:r>
              <a:rPr lang="en-US" dirty="0"/>
              <a:t>Greening over 25-50% of global vegetated area; 4% browning</a:t>
            </a:r>
          </a:p>
          <a:p>
            <a:pPr>
              <a:defRPr/>
            </a:pPr>
            <a:r>
              <a:rPr lang="en-US" dirty="0"/>
              <a:t>CO</a:t>
            </a:r>
            <a:r>
              <a:rPr lang="en-US" baseline="-25000" dirty="0"/>
              <a:t>2</a:t>
            </a:r>
            <a:r>
              <a:rPr lang="en-US" dirty="0"/>
              <a:t> fertilization effects explain 70% of the greening trend</a:t>
            </a:r>
          </a:p>
        </p:txBody>
      </p:sp>
      <p:sp>
        <p:nvSpPr>
          <p:cNvPr id="76804" name="TextBox 4"/>
          <p:cNvSpPr txBox="1">
            <a:spLocks noChangeArrowheads="1"/>
          </p:cNvSpPr>
          <p:nvPr/>
        </p:nvSpPr>
        <p:spPr bwMode="auto">
          <a:xfrm>
            <a:off x="6886575" y="4953000"/>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chemeClr val="bg1"/>
                </a:solidFill>
              </a:rPr>
              <a:t>Zhu et al. 2016</a:t>
            </a:r>
          </a:p>
        </p:txBody>
      </p:sp>
      <p:pic>
        <p:nvPicPr>
          <p:cNvPr id="7680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26200"/>
            <a:ext cx="838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685800" y="76200"/>
            <a:ext cx="7772400" cy="1143000"/>
          </a:xfrm>
        </p:spPr>
        <p:txBody>
          <a:bodyPr/>
          <a:lstStyle/>
          <a:p>
            <a:r>
              <a:rPr lang="en-US" sz="3600" b="1">
                <a:solidFill>
                  <a:srgbClr val="000090"/>
                </a:solidFill>
                <a:latin typeface="Arial" charset="0"/>
                <a:ea typeface="ＭＳ Ｐゴシック" charset="0"/>
                <a:cs typeface="ＭＳ Ｐゴシック" charset="0"/>
              </a:rPr>
              <a:t>How should we respond</a:t>
            </a:r>
            <a:br>
              <a:rPr lang="en-US" sz="3600" b="1">
                <a:solidFill>
                  <a:srgbClr val="000090"/>
                </a:solidFill>
                <a:latin typeface="Arial" charset="0"/>
                <a:ea typeface="ＭＳ Ｐゴシック" charset="0"/>
                <a:cs typeface="ＭＳ Ｐゴシック" charset="0"/>
              </a:rPr>
            </a:br>
            <a:r>
              <a:rPr lang="en-US" sz="3600" b="1">
                <a:solidFill>
                  <a:srgbClr val="000090"/>
                </a:solidFill>
                <a:latin typeface="Arial" charset="0"/>
                <a:ea typeface="ＭＳ Ｐゴシック" charset="0"/>
                <a:cs typeface="ＭＳ Ｐゴシック" charset="0"/>
              </a:rPr>
              <a:t>to climate change?</a:t>
            </a:r>
          </a:p>
        </p:txBody>
      </p:sp>
      <p:sp>
        <p:nvSpPr>
          <p:cNvPr id="77826" name="Content Placeholder 2"/>
          <p:cNvSpPr>
            <a:spLocks noGrp="1"/>
          </p:cNvSpPr>
          <p:nvPr>
            <p:ph idx="1"/>
          </p:nvPr>
        </p:nvSpPr>
        <p:spPr>
          <a:xfrm>
            <a:off x="685800" y="1828800"/>
            <a:ext cx="7772400" cy="4114800"/>
          </a:xfrm>
        </p:spPr>
        <p:txBody>
          <a:bodyPr/>
          <a:lstStyle/>
          <a:p>
            <a:pPr>
              <a:spcAft>
                <a:spcPts val="1200"/>
              </a:spcAft>
            </a:pPr>
            <a:r>
              <a:rPr lang="en-US" sz="2800">
                <a:latin typeface="Arial" charset="0"/>
                <a:ea typeface="ＭＳ Ｐゴシック" charset="0"/>
                <a:cs typeface="ＭＳ Ｐゴシック" charset="0"/>
              </a:rPr>
              <a:t>There is increasing evidence that the threat from global warming is overstated</a:t>
            </a:r>
          </a:p>
          <a:p>
            <a:r>
              <a:rPr lang="en-US" sz="2800">
                <a:latin typeface="Arial" charset="0"/>
                <a:ea typeface="ＭＳ Ｐゴシック" charset="0"/>
                <a:cs typeface="ＭＳ Ｐゴシック" charset="0"/>
              </a:rPr>
              <a:t>However, if the threat is not overstated, there are major shortfalls in current and proposed solutions.</a:t>
            </a:r>
          </a:p>
        </p:txBody>
      </p:sp>
      <p:pic>
        <p:nvPicPr>
          <p:cNvPr id="778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114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00800"/>
            <a:ext cx="885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p:cNvSpPr txBox="1">
            <a:spLocks noChangeArrowheads="1"/>
          </p:cNvSpPr>
          <p:nvPr/>
        </p:nvSpPr>
        <p:spPr bwMode="auto">
          <a:xfrm>
            <a:off x="4763" y="115888"/>
            <a:ext cx="9169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90"/>
                </a:solidFill>
              </a:rPr>
              <a:t>How much warming will emissions reductions </a:t>
            </a:r>
          </a:p>
          <a:p>
            <a:pPr algn="ctr"/>
            <a:r>
              <a:rPr lang="en-US" sz="3200" b="1">
                <a:solidFill>
                  <a:srgbClr val="000090"/>
                </a:solidFill>
              </a:rPr>
              <a:t>commitments to 2025-2030 (sustained) </a:t>
            </a:r>
          </a:p>
          <a:p>
            <a:pPr algn="ctr"/>
            <a:r>
              <a:rPr lang="en-US" sz="3200" b="1">
                <a:solidFill>
                  <a:srgbClr val="000090"/>
                </a:solidFill>
              </a:rPr>
              <a:t>prevent in the 21</a:t>
            </a:r>
            <a:r>
              <a:rPr lang="en-US" sz="3200" b="1" baseline="30000">
                <a:solidFill>
                  <a:srgbClr val="000090"/>
                </a:solidFill>
              </a:rPr>
              <a:t>st</a:t>
            </a:r>
            <a:r>
              <a:rPr lang="en-US" sz="3200" b="1">
                <a:solidFill>
                  <a:srgbClr val="000090"/>
                </a:solidFill>
              </a:rPr>
              <a:t> century?</a:t>
            </a:r>
          </a:p>
        </p:txBody>
      </p:sp>
      <p:sp>
        <p:nvSpPr>
          <p:cNvPr id="3" name="TextBox 2"/>
          <p:cNvSpPr txBox="1"/>
          <p:nvPr/>
        </p:nvSpPr>
        <p:spPr>
          <a:xfrm>
            <a:off x="533400" y="2111375"/>
            <a:ext cx="8274050" cy="3908425"/>
          </a:xfrm>
          <a:prstGeom prst="rect">
            <a:avLst/>
          </a:prstGeom>
          <a:noFill/>
        </p:spPr>
        <p:txBody>
          <a:bodyPr>
            <a:spAutoFit/>
          </a:bodyPr>
          <a:lstStyle/>
          <a:p>
            <a:pPr>
              <a:defRPr/>
            </a:pPr>
            <a:r>
              <a:rPr lang="en-US" dirty="0">
                <a:latin typeface="Arial"/>
                <a:cs typeface="Arial"/>
              </a:rPr>
              <a:t>U.S.: </a:t>
            </a:r>
            <a:r>
              <a:rPr lang="en-US" dirty="0">
                <a:solidFill>
                  <a:srgbClr val="660066"/>
                </a:solidFill>
                <a:latin typeface="Arial"/>
                <a:cs typeface="Arial"/>
              </a:rPr>
              <a:t>(ECS = 3</a:t>
            </a:r>
            <a:r>
              <a:rPr lang="en-US" baseline="30000" dirty="0">
                <a:solidFill>
                  <a:srgbClr val="660066"/>
                </a:solidFill>
                <a:latin typeface="Arial"/>
                <a:cs typeface="Arial"/>
              </a:rPr>
              <a:t>o</a:t>
            </a:r>
            <a:r>
              <a:rPr lang="en-US" dirty="0">
                <a:solidFill>
                  <a:srgbClr val="660066"/>
                </a:solidFill>
                <a:latin typeface="Arial"/>
                <a:cs typeface="Arial"/>
              </a:rPr>
              <a:t>C)</a:t>
            </a:r>
            <a:endParaRPr lang="en-US" dirty="0">
              <a:latin typeface="Arial"/>
              <a:cs typeface="Arial"/>
            </a:endParaRPr>
          </a:p>
          <a:p>
            <a:pPr>
              <a:defRPr/>
            </a:pPr>
            <a:endParaRPr lang="en-US" sz="1200" dirty="0">
              <a:latin typeface="Arial"/>
              <a:cs typeface="Arial"/>
            </a:endParaRPr>
          </a:p>
          <a:p>
            <a:pPr marL="285750" indent="-285750">
              <a:buFont typeface="Arial"/>
              <a:buChar char="•"/>
              <a:defRPr/>
            </a:pPr>
            <a:r>
              <a:rPr lang="en-US" dirty="0"/>
              <a:t>The U.S. NDC of 28% reduction of emissions below 2005 levels by 2025 will </a:t>
            </a:r>
            <a:r>
              <a:rPr lang="en-US" altLang="ja-JP" dirty="0">
                <a:latin typeface="Arial"/>
                <a:cs typeface="Arial"/>
              </a:rPr>
              <a:t>prevent </a:t>
            </a:r>
            <a:r>
              <a:rPr lang="en-US" altLang="ja-JP" dirty="0">
                <a:solidFill>
                  <a:srgbClr val="FF0000"/>
                </a:solidFill>
                <a:latin typeface="Arial"/>
                <a:cs typeface="Arial"/>
              </a:rPr>
              <a:t>0.03</a:t>
            </a:r>
            <a:r>
              <a:rPr lang="en-US" altLang="ja-JP" baseline="30000" dirty="0">
                <a:solidFill>
                  <a:srgbClr val="FF0000"/>
                </a:solidFill>
                <a:latin typeface="Arial"/>
                <a:cs typeface="Arial"/>
              </a:rPr>
              <a:t>o</a:t>
            </a:r>
            <a:r>
              <a:rPr lang="en-US" altLang="ja-JP" dirty="0">
                <a:solidFill>
                  <a:srgbClr val="FF0000"/>
                </a:solidFill>
                <a:latin typeface="Arial"/>
                <a:cs typeface="Arial"/>
              </a:rPr>
              <a:t>C</a:t>
            </a:r>
            <a:r>
              <a:rPr lang="en-US" altLang="ja-JP" dirty="0">
                <a:latin typeface="Arial"/>
                <a:cs typeface="Arial"/>
              </a:rPr>
              <a:t> in warming by 2100</a:t>
            </a:r>
          </a:p>
          <a:p>
            <a:pPr>
              <a:defRPr/>
            </a:pPr>
            <a:endParaRPr lang="en-US" dirty="0">
              <a:latin typeface="Arial"/>
              <a:cs typeface="Arial"/>
            </a:endParaRPr>
          </a:p>
          <a:p>
            <a:pPr>
              <a:spcAft>
                <a:spcPts val="1200"/>
              </a:spcAft>
              <a:defRPr/>
            </a:pPr>
            <a:r>
              <a:rPr lang="en-US" dirty="0">
                <a:latin typeface="Arial"/>
                <a:cs typeface="Arial"/>
              </a:rPr>
              <a:t>Global estimates </a:t>
            </a:r>
          </a:p>
          <a:p>
            <a:pPr>
              <a:defRPr/>
            </a:pPr>
            <a:r>
              <a:rPr lang="en-US" dirty="0">
                <a:latin typeface="Arial"/>
                <a:cs typeface="Arial"/>
              </a:rPr>
              <a:t>•  </a:t>
            </a:r>
            <a:r>
              <a:rPr lang="en-US" dirty="0">
                <a:solidFill>
                  <a:srgbClr val="FF0000"/>
                </a:solidFill>
                <a:latin typeface="Arial"/>
                <a:cs typeface="Arial"/>
              </a:rPr>
              <a:t>0.17 - 0.2</a:t>
            </a:r>
            <a:r>
              <a:rPr lang="en-US" altLang="ja-JP" baseline="30000" dirty="0">
                <a:solidFill>
                  <a:srgbClr val="FF0000"/>
                </a:solidFill>
                <a:latin typeface="Arial"/>
                <a:cs typeface="Arial"/>
              </a:rPr>
              <a:t>o</a:t>
            </a:r>
            <a:r>
              <a:rPr lang="en-US" dirty="0">
                <a:solidFill>
                  <a:srgbClr val="FF0000"/>
                </a:solidFill>
                <a:latin typeface="Arial"/>
                <a:cs typeface="Arial"/>
              </a:rPr>
              <a:t>C</a:t>
            </a:r>
            <a:r>
              <a:rPr lang="en-US" dirty="0">
                <a:latin typeface="Arial"/>
                <a:cs typeface="Arial"/>
              </a:rPr>
              <a:t> is optimistic target</a:t>
            </a:r>
          </a:p>
          <a:p>
            <a:pPr>
              <a:spcBef>
                <a:spcPts val="1200"/>
              </a:spcBef>
              <a:defRPr/>
            </a:pPr>
            <a:r>
              <a:rPr lang="en-US" dirty="0">
                <a:latin typeface="Arial"/>
                <a:cs typeface="Arial"/>
              </a:rPr>
              <a:t>•  India’s NDC will double - triple </a:t>
            </a:r>
          </a:p>
          <a:p>
            <a:pPr>
              <a:spcBef>
                <a:spcPts val="0"/>
              </a:spcBef>
              <a:defRPr/>
            </a:pPr>
            <a:r>
              <a:rPr lang="en-US" dirty="0">
                <a:latin typeface="Arial"/>
                <a:cs typeface="Arial"/>
              </a:rPr>
              <a:t>   emissions by 2030</a:t>
            </a:r>
          </a:p>
          <a:p>
            <a:pPr>
              <a:defRPr/>
            </a:pPr>
            <a:endParaRPr lang="en-US" dirty="0"/>
          </a:p>
        </p:txBody>
      </p:sp>
      <p:sp>
        <p:nvSpPr>
          <p:cNvPr id="80899" name="TextBox 1"/>
          <p:cNvSpPr txBox="1">
            <a:spLocks noChangeArrowheads="1"/>
          </p:cNvSpPr>
          <p:nvPr/>
        </p:nvSpPr>
        <p:spPr bwMode="auto">
          <a:xfrm>
            <a:off x="5681663" y="4741863"/>
            <a:ext cx="3109912" cy="1277937"/>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Aft>
                <a:spcPts val="600"/>
              </a:spcAft>
            </a:pPr>
            <a:r>
              <a:rPr lang="en-US" sz="3600" b="1"/>
              <a:t>EXERCISE IN</a:t>
            </a:r>
          </a:p>
          <a:p>
            <a:pPr algn="ctr">
              <a:spcAft>
                <a:spcPts val="600"/>
              </a:spcAft>
            </a:pPr>
            <a:r>
              <a:rPr lang="en-US" sz="3600" b="1"/>
              <a:t>FUTILITY ?</a:t>
            </a:r>
          </a:p>
        </p:txBody>
      </p:sp>
      <p:sp>
        <p:nvSpPr>
          <p:cNvPr id="80900" name="TextBox 1"/>
          <p:cNvSpPr txBox="1">
            <a:spLocks noChangeArrowheads="1"/>
          </p:cNvSpPr>
          <p:nvPr/>
        </p:nvSpPr>
        <p:spPr bwMode="auto">
          <a:xfrm>
            <a:off x="1600200" y="6305550"/>
            <a:ext cx="191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660066"/>
                </a:solidFill>
              </a:rPr>
              <a:t>Lomborg, 2015</a:t>
            </a:r>
          </a:p>
        </p:txBody>
      </p:sp>
      <p:pic>
        <p:nvPicPr>
          <p:cNvPr id="809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114800"/>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00800"/>
            <a:ext cx="885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3"/>
          <p:cNvSpPr txBox="1">
            <a:spLocks noChangeArrowheads="1"/>
          </p:cNvSpPr>
          <p:nvPr/>
        </p:nvSpPr>
        <p:spPr bwMode="auto">
          <a:xfrm>
            <a:off x="1104900" y="76200"/>
            <a:ext cx="6667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Can we limit the warming to 2</a:t>
            </a:r>
            <a:r>
              <a:rPr lang="en-US" sz="3200" b="1" baseline="30000">
                <a:solidFill>
                  <a:srgbClr val="000090"/>
                </a:solidFill>
              </a:rPr>
              <a:t>o</a:t>
            </a:r>
            <a:r>
              <a:rPr lang="en-US" sz="3200" b="1">
                <a:solidFill>
                  <a:srgbClr val="000090"/>
                </a:solidFill>
              </a:rPr>
              <a:t>C?</a:t>
            </a:r>
          </a:p>
        </p:txBody>
      </p:sp>
      <p:sp>
        <p:nvSpPr>
          <p:cNvPr id="96258" name="TextBox 4"/>
          <p:cNvSpPr txBox="1">
            <a:spLocks noChangeArrowheads="1"/>
          </p:cNvSpPr>
          <p:nvPr/>
        </p:nvSpPr>
        <p:spPr bwMode="auto">
          <a:xfrm>
            <a:off x="533400" y="1079500"/>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t>Yes</a:t>
            </a:r>
            <a:r>
              <a:rPr lang="en-US" dirty="0" smtClean="0"/>
              <a:t>, if the climate sensitivity is at lower end of estimates (emissions reductions will make little difference)</a:t>
            </a:r>
          </a:p>
          <a:p>
            <a:pPr>
              <a:defRPr/>
            </a:pPr>
            <a:endParaRPr lang="en-US" dirty="0" smtClean="0"/>
          </a:p>
          <a:p>
            <a:pPr>
              <a:defRPr/>
            </a:pPr>
            <a:r>
              <a:rPr lang="en-US" b="1" dirty="0" smtClean="0"/>
              <a:t>No</a:t>
            </a:r>
            <a:r>
              <a:rPr lang="en-US" dirty="0" smtClean="0"/>
              <a:t>, if natural climate variability is dominating the warming</a:t>
            </a:r>
          </a:p>
          <a:p>
            <a:pPr>
              <a:defRPr/>
            </a:pPr>
            <a:r>
              <a:rPr lang="en-US" dirty="0" smtClean="0"/>
              <a:t>(emissions reductions will make little difference)</a:t>
            </a:r>
          </a:p>
          <a:p>
            <a:pPr>
              <a:defRPr/>
            </a:pPr>
            <a:endParaRPr lang="en-US" dirty="0" smtClean="0"/>
          </a:p>
          <a:p>
            <a:pPr>
              <a:defRPr/>
            </a:pPr>
            <a:r>
              <a:rPr lang="en-US" dirty="0" smtClean="0"/>
              <a:t>If the IPCC climate model projections are correct: even dramatic reductions in CO</a:t>
            </a:r>
            <a:r>
              <a:rPr lang="en-US" baseline="-25000" dirty="0" smtClean="0"/>
              <a:t>2</a:t>
            </a:r>
            <a:r>
              <a:rPr lang="en-US" dirty="0" smtClean="0"/>
              <a:t> emissions by 2050 would         have small impact on temperatures in the 21</a:t>
            </a:r>
            <a:r>
              <a:rPr lang="en-US" baseline="30000" dirty="0" smtClean="0"/>
              <a:t>st</a:t>
            </a:r>
            <a:r>
              <a:rPr lang="en-US" dirty="0" smtClean="0"/>
              <a:t> century</a:t>
            </a:r>
          </a:p>
          <a:p>
            <a:pPr>
              <a:defRPr/>
            </a:pPr>
            <a:endParaRPr lang="en-US" dirty="0" smtClean="0"/>
          </a:p>
          <a:p>
            <a:pPr>
              <a:defRPr/>
            </a:pPr>
            <a:r>
              <a:rPr lang="en-US" dirty="0" smtClean="0">
                <a:latin typeface="+mn-lt"/>
                <a:cs typeface="Times New Roman"/>
              </a:rPr>
              <a:t>(Some) economists: </a:t>
            </a:r>
            <a:r>
              <a:rPr lang="en-GB" dirty="0" smtClean="0">
                <a:latin typeface="+mn-lt"/>
                <a:cs typeface="Times New Roman"/>
              </a:rPr>
              <a:t>Missing the 2°C target will not lead to       a large welfare loss</a:t>
            </a:r>
            <a:r>
              <a:rPr lang="en-US" dirty="0" smtClean="0">
                <a:latin typeface="+mn-lt"/>
                <a:cs typeface="Times New Roman"/>
              </a:rPr>
              <a:t>. </a:t>
            </a:r>
          </a:p>
        </p:txBody>
      </p:sp>
      <p:pic>
        <p:nvPicPr>
          <p:cNvPr id="819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46825"/>
            <a:ext cx="990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3"/>
          <p:cNvSpPr txBox="1">
            <a:spLocks noChangeArrowheads="1"/>
          </p:cNvSpPr>
          <p:nvPr/>
        </p:nvSpPr>
        <p:spPr bwMode="auto">
          <a:xfrm>
            <a:off x="1066800" y="-76200"/>
            <a:ext cx="739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Concerns about the Paris Agreement</a:t>
            </a:r>
          </a:p>
        </p:txBody>
      </p:sp>
      <p:sp>
        <p:nvSpPr>
          <p:cNvPr id="65538" name="TextBox 4"/>
          <p:cNvSpPr txBox="1">
            <a:spLocks noChangeArrowheads="1"/>
          </p:cNvSpPr>
          <p:nvPr/>
        </p:nvSpPr>
        <p:spPr bwMode="auto">
          <a:xfrm>
            <a:off x="228600" y="762000"/>
            <a:ext cx="8686800" cy="56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t>In-country legal, political &amp; economic issues </a:t>
            </a:r>
            <a:r>
              <a:rPr lang="en-US" dirty="0" smtClean="0"/>
              <a:t>– nonbinding agreement and voluntary compliance by developing countries </a:t>
            </a:r>
            <a:r>
              <a:rPr lang="en-US" dirty="0"/>
              <a:t>e</a:t>
            </a:r>
            <a:r>
              <a:rPr lang="en-US" dirty="0" smtClean="0"/>
              <a:t>nsures that emissions will continue to rise</a:t>
            </a:r>
          </a:p>
          <a:p>
            <a:pPr>
              <a:defRPr/>
            </a:pPr>
            <a:endParaRPr lang="en-US" dirty="0" smtClean="0"/>
          </a:p>
          <a:p>
            <a:pPr>
              <a:defRPr/>
            </a:pPr>
            <a:r>
              <a:rPr lang="en-US" b="1" dirty="0" smtClean="0"/>
              <a:t>Technical feasibility: </a:t>
            </a:r>
            <a:r>
              <a:rPr lang="en-US" dirty="0" smtClean="0"/>
              <a:t>no known technologies that are feasible, economic, scalable &amp; politically acceptable to substantially reduce CO</a:t>
            </a:r>
            <a:r>
              <a:rPr lang="en-US" baseline="-25000" dirty="0" smtClean="0"/>
              <a:t>2</a:t>
            </a:r>
            <a:r>
              <a:rPr lang="en-US" dirty="0" smtClean="0"/>
              <a:t> emissions from power, transportation, agriculture, cement on the timescale of a few decades</a:t>
            </a:r>
          </a:p>
          <a:p>
            <a:pPr>
              <a:defRPr/>
            </a:pPr>
            <a:endParaRPr lang="en-US" dirty="0" smtClean="0"/>
          </a:p>
          <a:p>
            <a:pPr>
              <a:defRPr/>
            </a:pPr>
            <a:r>
              <a:rPr lang="en-US" b="1" dirty="0" smtClean="0"/>
              <a:t>Confounding factors:</a:t>
            </a:r>
          </a:p>
          <a:p>
            <a:pPr marL="342900" indent="-342900">
              <a:buFont typeface="Arial"/>
              <a:buChar char="•"/>
              <a:defRPr/>
            </a:pPr>
            <a:r>
              <a:rPr lang="en-US" dirty="0" smtClean="0"/>
              <a:t>Global population increase</a:t>
            </a:r>
          </a:p>
          <a:p>
            <a:pPr marL="342900" indent="-342900">
              <a:buFont typeface="Arial"/>
              <a:buChar char="•"/>
              <a:defRPr/>
            </a:pPr>
            <a:r>
              <a:rPr lang="en-US" dirty="0" smtClean="0"/>
              <a:t>Bringing grid electricity to undeveloped countries</a:t>
            </a:r>
          </a:p>
          <a:p>
            <a:pPr marL="342900" indent="-342900">
              <a:buFont typeface="Arial"/>
              <a:buChar char="•"/>
              <a:defRPr/>
            </a:pPr>
            <a:r>
              <a:rPr lang="en-US" dirty="0" smtClean="0"/>
              <a:t>Rapid economic development in developing and undeveloped countries</a:t>
            </a:r>
          </a:p>
          <a:p>
            <a:pPr>
              <a:defRPr/>
            </a:pPr>
            <a:endParaRPr lang="en-US" dirty="0" smtClean="0"/>
          </a:p>
        </p:txBody>
      </p:sp>
      <p:pic>
        <p:nvPicPr>
          <p:cNvPr id="829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86513"/>
            <a:ext cx="914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05000"/>
            <a:ext cx="4586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188" y="288925"/>
            <a:ext cx="31257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1750" y="82550"/>
            <a:ext cx="2168525" cy="461963"/>
          </a:xfrm>
          <a:prstGeom prst="rect">
            <a:avLst/>
          </a:prstGeom>
          <a:noFill/>
          <a:ln>
            <a:solidFill>
              <a:schemeClr val="accent6"/>
            </a:solidFill>
          </a:ln>
        </p:spPr>
        <p:txBody>
          <a:bodyPr wrap="none">
            <a:spAutoFit/>
          </a:bodyPr>
          <a:lstStyle/>
          <a:p>
            <a:pPr>
              <a:defRPr/>
            </a:pPr>
            <a:r>
              <a:rPr lang="en-US" dirty="0"/>
              <a:t>Tame Problem</a:t>
            </a:r>
          </a:p>
        </p:txBody>
      </p:sp>
      <p:sp>
        <p:nvSpPr>
          <p:cNvPr id="7" name="TextBox 6"/>
          <p:cNvSpPr txBox="1"/>
          <p:nvPr/>
        </p:nvSpPr>
        <p:spPr>
          <a:xfrm>
            <a:off x="4572000" y="5943600"/>
            <a:ext cx="2511425" cy="461963"/>
          </a:xfrm>
          <a:prstGeom prst="rect">
            <a:avLst/>
          </a:prstGeom>
          <a:noFill/>
          <a:ln>
            <a:solidFill>
              <a:schemeClr val="accent6"/>
            </a:solidFill>
          </a:ln>
        </p:spPr>
        <p:txBody>
          <a:bodyPr wrap="none">
            <a:spAutoFit/>
          </a:bodyPr>
          <a:lstStyle/>
          <a:p>
            <a:pPr>
              <a:defRPr/>
            </a:pPr>
            <a:r>
              <a:rPr lang="en-US" dirty="0"/>
              <a:t>Wicked  Problem</a:t>
            </a:r>
          </a:p>
        </p:txBody>
      </p:sp>
      <p:sp>
        <p:nvSpPr>
          <p:cNvPr id="8" name="TextBox 7"/>
          <p:cNvSpPr txBox="1"/>
          <p:nvPr/>
        </p:nvSpPr>
        <p:spPr>
          <a:xfrm>
            <a:off x="5241925" y="4229100"/>
            <a:ext cx="2200275" cy="461963"/>
          </a:xfrm>
          <a:prstGeom prst="rect">
            <a:avLst/>
          </a:prstGeom>
          <a:noFill/>
          <a:ln>
            <a:solidFill>
              <a:schemeClr val="accent6"/>
            </a:solidFill>
          </a:ln>
        </p:spPr>
        <p:txBody>
          <a:bodyPr wrap="none">
            <a:spAutoFit/>
          </a:bodyPr>
          <a:lstStyle/>
          <a:p>
            <a:pPr>
              <a:defRPr/>
            </a:pPr>
            <a:r>
              <a:rPr lang="en-US" b="1" dirty="0"/>
              <a:t>Wicked  Mess</a:t>
            </a:r>
          </a:p>
        </p:txBody>
      </p:sp>
      <p:sp>
        <p:nvSpPr>
          <p:cNvPr id="9" name="TextBox 8"/>
          <p:cNvSpPr txBox="1"/>
          <p:nvPr/>
        </p:nvSpPr>
        <p:spPr>
          <a:xfrm rot="5400000">
            <a:off x="8251825" y="4032250"/>
            <a:ext cx="919163" cy="461963"/>
          </a:xfrm>
          <a:prstGeom prst="rect">
            <a:avLst/>
          </a:prstGeom>
          <a:noFill/>
          <a:ln>
            <a:solidFill>
              <a:schemeClr val="accent6"/>
            </a:solidFill>
          </a:ln>
        </p:spPr>
        <p:txBody>
          <a:bodyPr wrap="none">
            <a:spAutoFit/>
          </a:bodyPr>
          <a:lstStyle/>
          <a:p>
            <a:pPr>
              <a:defRPr/>
            </a:pPr>
            <a:r>
              <a:rPr lang="en-US" dirty="0"/>
              <a:t>Mess</a:t>
            </a:r>
          </a:p>
        </p:txBody>
      </p:sp>
      <p:sp>
        <p:nvSpPr>
          <p:cNvPr id="83975" name="TextBox 9"/>
          <p:cNvSpPr txBox="1">
            <a:spLocks noChangeArrowheads="1"/>
          </p:cNvSpPr>
          <p:nvPr/>
        </p:nvSpPr>
        <p:spPr bwMode="auto">
          <a:xfrm>
            <a:off x="2254250" y="2619375"/>
            <a:ext cx="1673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t>versus</a:t>
            </a:r>
          </a:p>
        </p:txBody>
      </p:sp>
      <p:sp>
        <p:nvSpPr>
          <p:cNvPr id="20489" name="TextBox 9"/>
          <p:cNvSpPr txBox="1">
            <a:spLocks noChangeArrowheads="1"/>
          </p:cNvSpPr>
          <p:nvPr/>
        </p:nvSpPr>
        <p:spPr bwMode="auto">
          <a:xfrm>
            <a:off x="3200400" y="228600"/>
            <a:ext cx="5857875" cy="830263"/>
          </a:xfrm>
          <a:prstGeom prst="rect">
            <a:avLst/>
          </a:prstGeom>
          <a:solidFill>
            <a:schemeClr val="accent5">
              <a:alpha val="50000"/>
            </a:schemeClr>
          </a:solidFill>
          <a:ln w="25400" cap="flat" cmpd="sng" algn="ctr">
            <a:solidFill>
              <a:srgbClr val="FF6600"/>
            </a:solidFill>
            <a:prstDash val="solid"/>
            <a:miter lim="800000"/>
            <a:headEnd type="none" w="med" len="med"/>
            <a:tailEnd type="none" w="med" len="me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t>President Obama:  </a:t>
            </a:r>
            <a:r>
              <a:rPr lang="ja-JP" altLang="en-US" dirty="0" smtClean="0"/>
              <a:t>“</a:t>
            </a:r>
            <a:r>
              <a:rPr lang="en-US" dirty="0" smtClean="0"/>
              <a:t>We don’t have time</a:t>
            </a:r>
          </a:p>
          <a:p>
            <a:pPr>
              <a:defRPr/>
            </a:pPr>
            <a:r>
              <a:rPr lang="en-US" dirty="0" smtClean="0"/>
              <a:t>for a meeting of the Flat Earth Society</a:t>
            </a:r>
            <a:r>
              <a:rPr lang="ja-JP" altLang="en-US" dirty="0" smtClean="0"/>
              <a:t>”</a:t>
            </a:r>
            <a:endParaRPr lang="en-US" dirty="0" smtClean="0"/>
          </a:p>
        </p:txBody>
      </p:sp>
      <p:sp>
        <p:nvSpPr>
          <p:cNvPr id="20490" name="TextBox 11"/>
          <p:cNvSpPr txBox="1">
            <a:spLocks noChangeArrowheads="1"/>
          </p:cNvSpPr>
          <p:nvPr/>
        </p:nvSpPr>
        <p:spPr bwMode="auto">
          <a:xfrm>
            <a:off x="228600" y="3962400"/>
            <a:ext cx="3810000" cy="1938338"/>
          </a:xfrm>
          <a:prstGeom prst="rect">
            <a:avLst/>
          </a:prstGeom>
          <a:solidFill>
            <a:schemeClr val="accent5">
              <a:alpha val="41000"/>
            </a:schemeClr>
          </a:solidFill>
          <a:ln w="25400" cap="flat" cmpd="sng" algn="ctr">
            <a:solidFill>
              <a:srgbClr val="FF6600"/>
            </a:solidFill>
            <a:prstDash val="solid"/>
            <a:miter lim="800000"/>
            <a:headEnd type="none" w="med" len="med"/>
            <a:tailEnd type="none" w="med" len="med"/>
          </a:ln>
        </p:spPr>
        <p:txBody>
          <a:bodyPr>
            <a:spAutoFit/>
          </a:bodyPr>
          <a:lstStyle/>
          <a:p>
            <a:pPr>
              <a:defRPr/>
            </a:pPr>
            <a:r>
              <a:rPr lang="en-US" b="1" dirty="0">
                <a:latin typeface="Arial" pitchFamily="-65" charset="0"/>
                <a:ea typeface="ＭＳ Ｐゴシック" pitchFamily="-65" charset="-128"/>
                <a:cs typeface="ＭＳ Ｐゴシック" pitchFamily="-65" charset="-128"/>
              </a:rPr>
              <a:t>JC: </a:t>
            </a:r>
            <a:r>
              <a:rPr lang="en-US" dirty="0">
                <a:latin typeface="Arial" pitchFamily="-65" charset="0"/>
                <a:ea typeface="ＭＳ Ｐゴシック" pitchFamily="-65" charset="-128"/>
                <a:cs typeface="ＭＳ Ｐゴシック" pitchFamily="-65" charset="-128"/>
              </a:rPr>
              <a:t> The climate change</a:t>
            </a:r>
          </a:p>
          <a:p>
            <a:pPr>
              <a:defRPr/>
            </a:pPr>
            <a:r>
              <a:rPr lang="en-US" dirty="0">
                <a:latin typeface="Arial" pitchFamily="-65" charset="0"/>
                <a:ea typeface="ＭＳ Ｐゴシック" pitchFamily="-65" charset="-128"/>
                <a:cs typeface="ＭＳ Ｐゴシック" pitchFamily="-65" charset="-128"/>
              </a:rPr>
              <a:t>problem and its solution </a:t>
            </a:r>
          </a:p>
          <a:p>
            <a:pPr>
              <a:defRPr/>
            </a:pPr>
            <a:r>
              <a:rPr lang="en-US" dirty="0">
                <a:latin typeface="Arial" pitchFamily="-65" charset="0"/>
                <a:ea typeface="ＭＳ Ｐゴシック" pitchFamily="-65" charset="-128"/>
                <a:cs typeface="ＭＳ Ｐゴシック" pitchFamily="-65" charset="-128"/>
              </a:rPr>
              <a:t>have been vastly </a:t>
            </a:r>
          </a:p>
          <a:p>
            <a:pPr>
              <a:defRPr/>
            </a:pPr>
            <a:r>
              <a:rPr lang="en-US" dirty="0">
                <a:latin typeface="Arial" pitchFamily="-65" charset="0"/>
                <a:ea typeface="ＭＳ Ｐゴシック" pitchFamily="-65" charset="-128"/>
                <a:cs typeface="ＭＳ Ｐゴシック" pitchFamily="-65" charset="-128"/>
              </a:rPr>
              <a:t>oversimplified.</a:t>
            </a:r>
          </a:p>
          <a:p>
            <a:pPr>
              <a:defRPr/>
            </a:pPr>
            <a:endParaRPr lang="en-US" dirty="0">
              <a:latin typeface="Arial" pitchFamily="-65" charset="0"/>
              <a:ea typeface="ＭＳ Ｐゴシック" pitchFamily="-65" charset="-128"/>
              <a:cs typeface="ＭＳ Ｐゴシック" pitchFamily="-65" charset="-128"/>
            </a:endParaRPr>
          </a:p>
        </p:txBody>
      </p:sp>
      <p:pic>
        <p:nvPicPr>
          <p:cNvPr id="8397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1693863" y="53975"/>
            <a:ext cx="6230937"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chemeClr val="accent2"/>
                </a:solidFill>
              </a:rPr>
              <a:t>The Precautionary Principle</a:t>
            </a: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54313"/>
            <a:ext cx="4648200"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6019" name="Text Box 6"/>
          <p:cNvSpPr txBox="1">
            <a:spLocks noChangeArrowheads="1"/>
          </p:cNvSpPr>
          <p:nvPr/>
        </p:nvSpPr>
        <p:spPr bwMode="auto">
          <a:xfrm>
            <a:off x="441325" y="1219200"/>
            <a:ext cx="8474075" cy="1106488"/>
          </a:xfrm>
          <a:prstGeom prst="rect">
            <a:avLst/>
          </a:prstGeom>
          <a:solidFill>
            <a:srgbClr val="CCFFFF">
              <a:alpha val="41960"/>
            </a:srgbClr>
          </a:solidFill>
          <a:ln w="9525">
            <a:solidFill>
              <a:srgbClr val="FF66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t>"Where there are threats of serious or irreversible damage, lack of full scientific certainty shall not be used as a reason for postponing cost-effective measures to prevent environmental degradation."</a:t>
            </a:r>
          </a:p>
        </p:txBody>
      </p:sp>
      <p:sp>
        <p:nvSpPr>
          <p:cNvPr id="86020" name="Text Box 7"/>
          <p:cNvSpPr txBox="1">
            <a:spLocks noChangeArrowheads="1"/>
          </p:cNvSpPr>
          <p:nvPr/>
        </p:nvSpPr>
        <p:spPr bwMode="auto">
          <a:xfrm>
            <a:off x="304800" y="2590800"/>
            <a:ext cx="3962400" cy="377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t>Based upon the precautionary principle, the UNFCCC established a goal of stabilization of atmospheric greenhouse gases to prevent</a:t>
            </a:r>
          </a:p>
          <a:p>
            <a:pPr eaLnBrk="1" hangingPunct="1"/>
            <a:r>
              <a:rPr lang="en-US" sz="2200"/>
              <a:t>dangerous climate change</a:t>
            </a:r>
          </a:p>
          <a:p>
            <a:pPr eaLnBrk="1" hangingPunct="1"/>
            <a:endParaRPr lang="en-US" sz="2200"/>
          </a:p>
          <a:p>
            <a:pPr eaLnBrk="1" hangingPunct="1"/>
            <a:r>
              <a:rPr lang="en-US" sz="2200"/>
              <a:t>Stabilization targets are set at the lowest critical threshold value</a:t>
            </a:r>
          </a:p>
          <a:p>
            <a:pPr eaLnBrk="1" hangingPunct="1"/>
            <a:endParaRPr lang="en-US" sz="2200"/>
          </a:p>
        </p:txBody>
      </p:sp>
      <p:pic>
        <p:nvPicPr>
          <p:cNvPr id="860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46825"/>
            <a:ext cx="990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4214813"/>
            <a:ext cx="2614613"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1"/>
          <p:cNvSpPr txBox="1">
            <a:spLocks noChangeArrowheads="1"/>
          </p:cNvSpPr>
          <p:nvPr/>
        </p:nvSpPr>
        <p:spPr bwMode="auto">
          <a:xfrm>
            <a:off x="304800" y="228600"/>
            <a:ext cx="847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Precautionary Principle:  ‘Wrong Trousers’</a:t>
            </a:r>
          </a:p>
        </p:txBody>
      </p:sp>
      <p:sp>
        <p:nvSpPr>
          <p:cNvPr id="88067" name="TextBox 2"/>
          <p:cNvSpPr txBox="1">
            <a:spLocks noChangeArrowheads="1"/>
          </p:cNvSpPr>
          <p:nvPr/>
        </p:nvSpPr>
        <p:spPr bwMode="auto">
          <a:xfrm>
            <a:off x="477838" y="1501775"/>
            <a:ext cx="7834312"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cs typeface="Arial" charset="0"/>
              </a:rPr>
              <a:t>A mismatch between problem and solution:  </a:t>
            </a:r>
            <a:r>
              <a:rPr lang="en-US" b="1" dirty="0" smtClean="0">
                <a:cs typeface="Arial" charset="0"/>
              </a:rPr>
              <a:t>          </a:t>
            </a:r>
            <a:r>
              <a:rPr lang="en-US" dirty="0" smtClean="0">
                <a:cs typeface="Arial" charset="0"/>
              </a:rPr>
              <a:t>For </a:t>
            </a:r>
            <a:r>
              <a:rPr lang="en-US" dirty="0">
                <a:cs typeface="Arial" charset="0"/>
              </a:rPr>
              <a:t>a wicked problem, the precautionary principle is </a:t>
            </a:r>
            <a:r>
              <a:rPr lang="en-US" dirty="0" smtClean="0">
                <a:cs typeface="Arial" charset="0"/>
              </a:rPr>
              <a:t>    an </a:t>
            </a:r>
            <a:r>
              <a:rPr lang="en-US" dirty="0">
                <a:cs typeface="Arial" charset="0"/>
              </a:rPr>
              <a:t>oversimplification that can lead to overreactions that cause more harm than benefits and introduce new systemic risks. (</a:t>
            </a:r>
            <a:r>
              <a:rPr lang="en-US" dirty="0" err="1">
                <a:cs typeface="Arial" charset="0"/>
              </a:rPr>
              <a:t>Prins</a:t>
            </a:r>
            <a:r>
              <a:rPr lang="en-US" dirty="0">
                <a:cs typeface="Arial" charset="0"/>
              </a:rPr>
              <a:t> and </a:t>
            </a:r>
            <a:r>
              <a:rPr lang="en-US" dirty="0" err="1">
                <a:cs typeface="Arial" charset="0"/>
              </a:rPr>
              <a:t>Rayner</a:t>
            </a:r>
            <a:r>
              <a:rPr lang="en-US" dirty="0">
                <a:cs typeface="Arial" charset="0"/>
              </a:rPr>
              <a:t>)</a:t>
            </a:r>
          </a:p>
          <a:p>
            <a:endParaRPr lang="en-US" dirty="0">
              <a:cs typeface="Arial" charset="0"/>
            </a:endParaRPr>
          </a:p>
          <a:p>
            <a:r>
              <a:rPr lang="en-US" dirty="0">
                <a:cs typeface="Arial" charset="0"/>
              </a:rPr>
              <a:t>Current thinking focuses on </a:t>
            </a:r>
            <a:r>
              <a:rPr lang="en-US" b="1" dirty="0">
                <a:cs typeface="Arial" charset="0"/>
              </a:rPr>
              <a:t>risk management          </a:t>
            </a:r>
            <a:r>
              <a:rPr lang="en-US" dirty="0">
                <a:cs typeface="Arial" charset="0"/>
              </a:rPr>
              <a:t>(e.g. cost/benefit) rather than the precautionary principle.  However, UNFCCC policies are                    still framed by the precautionary principle. </a:t>
            </a:r>
          </a:p>
          <a:p>
            <a:endParaRPr lang="en-US" dirty="0"/>
          </a:p>
          <a:p>
            <a:endParaRPr lang="en-US" dirty="0"/>
          </a:p>
          <a:p>
            <a:endParaRPr lang="en-US" sz="2000" dirty="0"/>
          </a:p>
        </p:txBody>
      </p:sp>
      <p:pic>
        <p:nvPicPr>
          <p:cNvPr id="880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2019300"/>
            <a:ext cx="5735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3"/>
          <p:cNvSpPr txBox="1">
            <a:spLocks noChangeArrowheads="1"/>
          </p:cNvSpPr>
          <p:nvPr/>
        </p:nvSpPr>
        <p:spPr bwMode="auto">
          <a:xfrm>
            <a:off x="5334000" y="2934831"/>
            <a:ext cx="3722687" cy="2246769"/>
          </a:xfrm>
          <a:prstGeom prst="rect">
            <a:avLst/>
          </a:prstGeom>
          <a:solidFill>
            <a:schemeClr val="accent5">
              <a:alpha val="47000"/>
            </a:schemeClr>
          </a:solidFill>
          <a:ln w="28575" cmpd="sng">
            <a:solidFill>
              <a:srgbClr val="FF6600"/>
            </a:solidFill>
            <a:miter lim="800000"/>
            <a:headEnd/>
            <a:tailEnd/>
          </a:ln>
          <a:extLst/>
        </p:spPr>
        <p:txBody>
          <a:bodyPr>
            <a:spAutoFit/>
          </a:bodyPr>
          <a:lstStyle>
            <a:lvl1pPr marL="290513" indent="-2905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buFont typeface="Wingdings" charset="0"/>
              <a:buChar char="§"/>
            </a:pPr>
            <a:r>
              <a:rPr lang="en-US" sz="2200" dirty="0"/>
              <a:t>Do nothing</a:t>
            </a:r>
          </a:p>
          <a:p>
            <a:pPr eaLnBrk="1" hangingPunct="1">
              <a:spcAft>
                <a:spcPts val="1200"/>
              </a:spcAft>
              <a:buFont typeface="Wingdings" charset="0"/>
              <a:buChar char="§"/>
            </a:pPr>
            <a:r>
              <a:rPr lang="en-US" sz="2200" dirty="0" smtClean="0"/>
              <a:t>Enlarge </a:t>
            </a:r>
            <a:r>
              <a:rPr lang="en-US" sz="2200" dirty="0"/>
              <a:t>the knowledge base for decisions</a:t>
            </a:r>
          </a:p>
          <a:p>
            <a:pPr eaLnBrk="1" hangingPunct="1">
              <a:spcAft>
                <a:spcPts val="1200"/>
              </a:spcAft>
              <a:buFont typeface="Wingdings" charset="0"/>
              <a:buChar char="§"/>
            </a:pPr>
            <a:r>
              <a:rPr lang="en-US" sz="2200" dirty="0"/>
              <a:t>Adaptive management</a:t>
            </a:r>
          </a:p>
          <a:p>
            <a:pPr eaLnBrk="1" hangingPunct="1">
              <a:spcAft>
                <a:spcPts val="1200"/>
              </a:spcAft>
              <a:buFont typeface="Wingdings" charset="0"/>
              <a:buChar char="§"/>
            </a:pPr>
            <a:r>
              <a:rPr lang="en-US" sz="2200" dirty="0"/>
              <a:t>Build a resilient society</a:t>
            </a:r>
          </a:p>
        </p:txBody>
      </p:sp>
      <p:sp>
        <p:nvSpPr>
          <p:cNvPr id="89091" name="TextBox 5"/>
          <p:cNvSpPr txBox="1">
            <a:spLocks noChangeArrowheads="1"/>
          </p:cNvSpPr>
          <p:nvPr/>
        </p:nvSpPr>
        <p:spPr bwMode="auto">
          <a:xfrm>
            <a:off x="587375" y="295275"/>
            <a:ext cx="84851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000090"/>
                </a:solidFill>
              </a:rPr>
              <a:t>Options for decision makers confronted </a:t>
            </a:r>
          </a:p>
          <a:p>
            <a:pPr eaLnBrk="1" hangingPunct="1"/>
            <a:r>
              <a:rPr lang="en-US" sz="3200" b="1">
                <a:solidFill>
                  <a:srgbClr val="000090"/>
                </a:solidFill>
              </a:rPr>
              <a:t>with deep uncertainty and wicked messes:</a:t>
            </a:r>
          </a:p>
          <a:p>
            <a:pPr eaLnBrk="1" hangingPunct="1"/>
            <a:endParaRPr lang="en-US"/>
          </a:p>
        </p:txBody>
      </p:sp>
      <p:pic>
        <p:nvPicPr>
          <p:cNvPr id="890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307138"/>
            <a:ext cx="10668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2390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1676400"/>
            <a:ext cx="8839200" cy="461963"/>
          </a:xfrm>
          <a:prstGeom prst="rect">
            <a:avLst/>
          </a:prstGeom>
        </p:spPr>
        <p:txBody>
          <a:bodyPr>
            <a:spAutoFit/>
          </a:bodyPr>
          <a:lstStyle/>
          <a:p>
            <a:pPr>
              <a:defRPr/>
            </a:pPr>
            <a:r>
              <a:rPr lang="en-US" b="1" dirty="0">
                <a:solidFill>
                  <a:schemeClr val="accent1">
                    <a:lumMod val="50000"/>
                  </a:schemeClr>
                </a:solidFill>
              </a:rPr>
              <a:t>Nationally Determined Contributions (NDCs)</a:t>
            </a:r>
            <a:r>
              <a:rPr lang="en-US" b="1" dirty="0"/>
              <a:t>	</a:t>
            </a:r>
          </a:p>
        </p:txBody>
      </p:sp>
      <p:sp>
        <p:nvSpPr>
          <p:cNvPr id="6" name="Rectangle 5"/>
          <p:cNvSpPr/>
          <p:nvPr/>
        </p:nvSpPr>
        <p:spPr>
          <a:xfrm>
            <a:off x="1295400" y="2667000"/>
            <a:ext cx="6629400" cy="3108325"/>
          </a:xfrm>
          <a:prstGeom prst="rect">
            <a:avLst/>
          </a:prstGeom>
          <a:solidFill>
            <a:schemeClr val="accent5">
              <a:alpha val="50000"/>
            </a:schemeClr>
          </a:solidFill>
          <a:ln>
            <a:solidFill>
              <a:srgbClr val="FF6600"/>
            </a:solidFill>
          </a:ln>
        </p:spPr>
        <p:txBody>
          <a:bodyPr>
            <a:spAutoFit/>
          </a:bodyPr>
          <a:lstStyle/>
          <a:p>
            <a:pPr>
              <a:defRPr/>
            </a:pPr>
            <a:r>
              <a:rPr lang="en-US" sz="2800" dirty="0"/>
              <a:t>U.S. NDC:</a:t>
            </a:r>
          </a:p>
          <a:p>
            <a:pPr>
              <a:defRPr/>
            </a:pPr>
            <a:endParaRPr lang="en-US" sz="2800" dirty="0"/>
          </a:p>
          <a:p>
            <a:pPr marL="342900" indent="-342900">
              <a:buFont typeface="Arial"/>
              <a:buChar char="•"/>
              <a:defRPr/>
            </a:pPr>
            <a:r>
              <a:rPr lang="en-US" sz="2800" dirty="0"/>
              <a:t>Reduce emissions by 26-28% below 2005 levels by 2025</a:t>
            </a:r>
          </a:p>
          <a:p>
            <a:pPr marL="342900" indent="-342900">
              <a:buFont typeface="Arial"/>
              <a:buChar char="•"/>
              <a:defRPr/>
            </a:pPr>
            <a:endParaRPr lang="en-US" sz="2800" dirty="0"/>
          </a:p>
          <a:p>
            <a:pPr marL="342900" indent="-342900">
              <a:buFont typeface="Arial"/>
              <a:buChar char="•"/>
              <a:defRPr/>
            </a:pPr>
            <a:r>
              <a:rPr lang="en-US" sz="2800" dirty="0"/>
              <a:t>Economy-wide emission reductions of 80% by 2050</a:t>
            </a:r>
          </a:p>
        </p:txBody>
      </p:sp>
      <p:pic>
        <p:nvPicPr>
          <p:cNvPr id="2150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61847"/>
            <a:ext cx="2315305" cy="6401751"/>
          </a:xfrm>
          <a:prstGeom prst="rect">
            <a:avLst/>
          </a:prstGeom>
          <a:solidFill>
            <a:srgbClr val="FF6600">
              <a:alpha val="12000"/>
            </a:srgbClr>
          </a:solidFill>
          <a:ln w="25400" cap="flat" cmpd="sng" algn="ctr">
            <a:solidFill>
              <a:srgbClr val="FF6600"/>
            </a:solidFill>
            <a:prstDash val="solid"/>
            <a:round/>
            <a:headEnd type="none" w="med" len="med"/>
            <a:tailEnd type="none" w="med" len="med"/>
          </a:ln>
        </p:spPr>
        <p:txBody>
          <a:bodyPr>
            <a:spAutoFit/>
          </a:bodyPr>
          <a:lstStyle/>
          <a:p>
            <a:pPr>
              <a:defRPr/>
            </a:pPr>
            <a:r>
              <a:rPr lang="en-US" sz="3200" b="1" dirty="0">
                <a:latin typeface="Calibri"/>
                <a:ea typeface="ＭＳ Ｐゴシック" pitchFamily="-65" charset="-128"/>
                <a:cs typeface="Calibri"/>
              </a:rPr>
              <a:t>Survival</a:t>
            </a:r>
          </a:p>
          <a:p>
            <a:pPr>
              <a:defRPr/>
            </a:pPr>
            <a:endParaRPr lang="en-US" sz="1800" dirty="0">
              <a:solidFill>
                <a:srgbClr val="FF6600">
                  <a:alpha val="22000"/>
                </a:srgbClr>
              </a:solidFill>
              <a:latin typeface="Calibri"/>
              <a:ea typeface="ＭＳ Ｐゴシック" pitchFamily="-65" charset="-128"/>
              <a:cs typeface="Calibri"/>
            </a:endParaRPr>
          </a:p>
          <a:p>
            <a:pPr>
              <a:defRPr/>
            </a:pPr>
            <a:r>
              <a:rPr lang="en-US" dirty="0">
                <a:latin typeface="Calibri"/>
                <a:ea typeface="ＭＳ Ｐゴシック" pitchFamily="-65" charset="-128"/>
                <a:cs typeface="Calibri"/>
              </a:rPr>
              <a:t>Outlast</a:t>
            </a:r>
          </a:p>
          <a:p>
            <a:pPr>
              <a:defRPr/>
            </a:pPr>
            <a:endParaRPr lang="en-US" dirty="0">
              <a:latin typeface="Calibri"/>
              <a:ea typeface="ＭＳ Ｐゴシック" pitchFamily="-65" charset="-128"/>
              <a:cs typeface="Calibri"/>
            </a:endParaRPr>
          </a:p>
          <a:p>
            <a:pPr>
              <a:defRPr/>
            </a:pPr>
            <a:r>
              <a:rPr lang="en-US" dirty="0">
                <a:latin typeface="Calibri"/>
                <a:ea typeface="ＭＳ Ｐゴシック" pitchFamily="-65" charset="-128"/>
                <a:cs typeface="Calibri"/>
              </a:rPr>
              <a:t>Better than</a:t>
            </a:r>
          </a:p>
          <a:p>
            <a:pPr>
              <a:defRPr/>
            </a:pPr>
            <a:r>
              <a:rPr lang="en-US" dirty="0">
                <a:latin typeface="Calibri"/>
                <a:ea typeface="ＭＳ Ｐゴシック" pitchFamily="-65" charset="-128"/>
                <a:cs typeface="Calibri"/>
              </a:rPr>
              <a:t>dead</a:t>
            </a:r>
          </a:p>
          <a:p>
            <a:pPr>
              <a:defRPr/>
            </a:pPr>
            <a:endParaRPr lang="en-US" dirty="0">
              <a:latin typeface="Calibri"/>
              <a:ea typeface="ＭＳ Ｐゴシック" pitchFamily="-65" charset="-128"/>
              <a:cs typeface="Calibri"/>
            </a:endParaRPr>
          </a:p>
          <a:p>
            <a:pPr>
              <a:defRPr/>
            </a:pPr>
            <a:r>
              <a:rPr lang="en-US" dirty="0">
                <a:latin typeface="Calibri"/>
                <a:ea typeface="ＭＳ Ｐゴシック" pitchFamily="-65" charset="-128"/>
                <a:cs typeface="Calibri"/>
              </a:rPr>
              <a:t>Try for personal</a:t>
            </a:r>
          </a:p>
          <a:p>
            <a:pPr>
              <a:defRPr/>
            </a:pPr>
            <a:r>
              <a:rPr lang="en-US" dirty="0">
                <a:latin typeface="Calibri"/>
                <a:ea typeface="ＭＳ Ｐゴシック" pitchFamily="-65" charset="-128"/>
                <a:cs typeface="Calibri"/>
              </a:rPr>
              <a:t>survival: group</a:t>
            </a:r>
          </a:p>
          <a:p>
            <a:pPr>
              <a:defRPr/>
            </a:pPr>
            <a:r>
              <a:rPr lang="en-US" dirty="0">
                <a:latin typeface="Calibri"/>
                <a:ea typeface="ＭＳ Ｐゴシック" pitchFamily="-65" charset="-128"/>
                <a:cs typeface="Calibri"/>
              </a:rPr>
              <a:t>or nation</a:t>
            </a:r>
          </a:p>
          <a:p>
            <a:pPr>
              <a:defRPr/>
            </a:pPr>
            <a:endParaRPr lang="en-US" dirty="0">
              <a:latin typeface="Calibri"/>
              <a:ea typeface="ＭＳ Ｐゴシック" pitchFamily="-65" charset="-128"/>
              <a:cs typeface="Calibri"/>
            </a:endParaRPr>
          </a:p>
          <a:p>
            <a:pPr>
              <a:defRPr/>
            </a:pPr>
            <a:r>
              <a:rPr lang="en-US" dirty="0">
                <a:latin typeface="Calibri"/>
                <a:ea typeface="ＭＳ Ｐゴシック" pitchFamily="-65" charset="-128"/>
                <a:cs typeface="Calibri"/>
              </a:rPr>
              <a:t>Meet basic </a:t>
            </a:r>
          </a:p>
          <a:p>
            <a:pPr>
              <a:defRPr/>
            </a:pPr>
            <a:r>
              <a:rPr lang="en-US" dirty="0">
                <a:latin typeface="Calibri"/>
                <a:ea typeface="ＭＳ Ｐゴシック" pitchFamily="-65" charset="-128"/>
                <a:cs typeface="Calibri"/>
              </a:rPr>
              <a:t>Needs</a:t>
            </a:r>
          </a:p>
          <a:p>
            <a:pPr>
              <a:defRPr/>
            </a:pPr>
            <a:endParaRPr lang="en-US" dirty="0">
              <a:latin typeface="Calibri"/>
              <a:ea typeface="ＭＳ Ｐゴシック" pitchFamily="-65" charset="-128"/>
              <a:cs typeface="Calibri"/>
            </a:endParaRPr>
          </a:p>
          <a:p>
            <a:pPr>
              <a:defRPr/>
            </a:pPr>
            <a:endParaRPr lang="en-US" dirty="0">
              <a:latin typeface="Arial" pitchFamily="-65" charset="0"/>
              <a:ea typeface="ＭＳ Ｐゴシック" pitchFamily="-65" charset="-128"/>
              <a:cs typeface="ＭＳ Ｐゴシック" pitchFamily="-65" charset="-128"/>
            </a:endParaRPr>
          </a:p>
          <a:p>
            <a:pPr>
              <a:defRPr/>
            </a:pPr>
            <a:endParaRPr lang="en-US" dirty="0">
              <a:latin typeface="Arial" pitchFamily="-65" charset="0"/>
              <a:ea typeface="ＭＳ Ｐゴシック" pitchFamily="-65" charset="-128"/>
              <a:cs typeface="ＭＳ Ｐゴシック" pitchFamily="-65" charset="-128"/>
            </a:endParaRPr>
          </a:p>
          <a:p>
            <a:pPr>
              <a:defRPr/>
            </a:pPr>
            <a:endParaRPr lang="en-US" dirty="0">
              <a:latin typeface="Arial" pitchFamily="-65" charset="0"/>
              <a:ea typeface="ＭＳ Ｐゴシック" pitchFamily="-65" charset="-128"/>
              <a:cs typeface="ＭＳ Ｐゴシック" pitchFamily="-65" charset="-128"/>
            </a:endParaRPr>
          </a:p>
        </p:txBody>
      </p:sp>
      <p:sp>
        <p:nvSpPr>
          <p:cNvPr id="5" name="TextBox 4"/>
          <p:cNvSpPr txBox="1"/>
          <p:nvPr/>
        </p:nvSpPr>
        <p:spPr>
          <a:xfrm>
            <a:off x="2335965" y="976313"/>
            <a:ext cx="2226234" cy="6309419"/>
          </a:xfrm>
          <a:prstGeom prst="rect">
            <a:avLst/>
          </a:prstGeom>
          <a:solidFill>
            <a:srgbClr val="008000">
              <a:alpha val="13000"/>
            </a:srgbClr>
          </a:solidFill>
          <a:ln w="25400" cap="flat" cmpd="sng" algn="ctr">
            <a:solidFill>
              <a:srgbClr val="008000"/>
            </a:solidFill>
            <a:prstDash val="solid"/>
            <a:round/>
            <a:headEnd type="none" w="med" len="med"/>
            <a:tailEnd type="none" w="med" len="med"/>
          </a:ln>
        </p:spPr>
        <p:txBody>
          <a:bodyPr>
            <a:spAutoFit/>
          </a:bodyPr>
          <a:lstStyle/>
          <a:p>
            <a:pPr>
              <a:defRPr/>
            </a:pPr>
            <a:r>
              <a:rPr lang="en-US" sz="3200" b="1" dirty="0">
                <a:latin typeface="Calibri"/>
                <a:ea typeface="ＭＳ Ｐゴシック" pitchFamily="-65" charset="-128"/>
                <a:cs typeface="Calibri"/>
              </a:rPr>
              <a:t>Sustainable</a:t>
            </a:r>
          </a:p>
          <a:p>
            <a:pPr>
              <a:defRPr/>
            </a:pPr>
            <a:endParaRPr lang="en-US" sz="1800" dirty="0">
              <a:latin typeface="Calibri"/>
              <a:ea typeface="ＭＳ Ｐゴシック" pitchFamily="-65" charset="-128"/>
              <a:cs typeface="Calibri"/>
            </a:endParaRPr>
          </a:p>
          <a:p>
            <a:pPr>
              <a:defRPr/>
            </a:pPr>
            <a:r>
              <a:rPr lang="en-US" sz="2200" dirty="0">
                <a:latin typeface="Calibri"/>
                <a:ea typeface="ＭＳ Ｐゴシック" pitchFamily="-65" charset="-128"/>
                <a:cs typeface="Calibri"/>
              </a:rPr>
              <a:t>Maintain</a:t>
            </a:r>
          </a:p>
          <a:p>
            <a:pPr>
              <a:defRPr/>
            </a:pPr>
            <a:endParaRPr lang="en-US" sz="2200" dirty="0">
              <a:ln>
                <a:solidFill>
                  <a:srgbClr val="008000"/>
                </a:solidFill>
              </a:ln>
              <a:latin typeface="Calibri"/>
              <a:ea typeface="ＭＳ Ｐゴシック" pitchFamily="-65" charset="-128"/>
              <a:cs typeface="Calibri"/>
            </a:endParaRPr>
          </a:p>
          <a:p>
            <a:pPr>
              <a:defRPr/>
            </a:pPr>
            <a:r>
              <a:rPr lang="en-US" sz="2200" dirty="0">
                <a:latin typeface="Calibri"/>
                <a:ea typeface="ＭＳ Ｐゴシック" pitchFamily="-65" charset="-128"/>
                <a:cs typeface="Calibri"/>
              </a:rPr>
              <a:t>Endure in a</a:t>
            </a:r>
          </a:p>
          <a:p>
            <a:pPr>
              <a:defRPr/>
            </a:pPr>
            <a:r>
              <a:rPr lang="en-US" sz="2200" dirty="0">
                <a:latin typeface="Calibri"/>
                <a:ea typeface="ＭＳ Ｐゴシック" pitchFamily="-65" charset="-128"/>
                <a:cs typeface="Calibri"/>
              </a:rPr>
              <a:t>stable world</a:t>
            </a:r>
          </a:p>
          <a:p>
            <a:pPr>
              <a:defRPr/>
            </a:pPr>
            <a:endParaRPr lang="en-US" sz="2200" dirty="0">
              <a:latin typeface="Calibri"/>
              <a:ea typeface="ＭＳ Ｐゴシック" pitchFamily="-65" charset="-128"/>
              <a:cs typeface="Calibri"/>
            </a:endParaRPr>
          </a:p>
          <a:p>
            <a:pPr>
              <a:defRPr/>
            </a:pPr>
            <a:r>
              <a:rPr lang="en-US" sz="2200" dirty="0">
                <a:latin typeface="Calibri"/>
                <a:ea typeface="ＭＳ Ｐゴシック" pitchFamily="-65" charset="-128"/>
                <a:cs typeface="Calibri"/>
              </a:rPr>
              <a:t>Able to maintain</a:t>
            </a:r>
          </a:p>
          <a:p>
            <a:pPr>
              <a:defRPr/>
            </a:pPr>
            <a:r>
              <a:rPr lang="en-US" sz="2200" dirty="0">
                <a:latin typeface="Calibri"/>
                <a:ea typeface="ＭＳ Ｐゴシック" pitchFamily="-65" charset="-128"/>
                <a:cs typeface="Calibri"/>
              </a:rPr>
              <a:t>at a given rate, </a:t>
            </a:r>
          </a:p>
          <a:p>
            <a:pPr>
              <a:defRPr/>
            </a:pPr>
            <a:r>
              <a:rPr lang="en-US" sz="2200" dirty="0">
                <a:latin typeface="Calibri"/>
                <a:ea typeface="ＭＳ Ｐゴシック" pitchFamily="-65" charset="-128"/>
                <a:cs typeface="Calibri"/>
              </a:rPr>
              <a:t>level over time</a:t>
            </a:r>
          </a:p>
          <a:p>
            <a:pPr>
              <a:defRPr/>
            </a:pPr>
            <a:endParaRPr lang="en-US" sz="2200" dirty="0">
              <a:latin typeface="Calibri"/>
              <a:ea typeface="ＭＳ Ｐゴシック" pitchFamily="-65" charset="-128"/>
              <a:cs typeface="Calibri"/>
            </a:endParaRPr>
          </a:p>
          <a:p>
            <a:pPr>
              <a:defRPr/>
            </a:pPr>
            <a:r>
              <a:rPr lang="en-US" sz="2200" dirty="0" smtClean="0">
                <a:latin typeface="Calibri"/>
                <a:ea typeface="ＭＳ Ｐゴシック" pitchFamily="-65" charset="-128"/>
                <a:cs typeface="Calibri"/>
              </a:rPr>
              <a:t>Mitigate </a:t>
            </a:r>
            <a:r>
              <a:rPr lang="en-US" sz="2200" dirty="0">
                <a:latin typeface="Calibri"/>
                <a:ea typeface="ＭＳ Ｐゴシック" pitchFamily="-65" charset="-128"/>
                <a:cs typeface="Calibri"/>
              </a:rPr>
              <a:t>damage</a:t>
            </a:r>
          </a:p>
          <a:p>
            <a:pPr>
              <a:defRPr/>
            </a:pPr>
            <a:r>
              <a:rPr lang="en-US" sz="2200" dirty="0">
                <a:latin typeface="Calibri"/>
                <a:ea typeface="ＭＳ Ｐゴシック" pitchFamily="-65" charset="-128"/>
                <a:cs typeface="Calibri"/>
              </a:rPr>
              <a:t>Sacrifice, austerity</a:t>
            </a:r>
          </a:p>
          <a:p>
            <a:pPr>
              <a:defRPr/>
            </a:pPr>
            <a:endParaRPr lang="en-US" sz="2200" dirty="0">
              <a:latin typeface="Calibri"/>
              <a:ea typeface="ＭＳ Ｐゴシック" pitchFamily="-65" charset="-128"/>
              <a:cs typeface="Calibri"/>
            </a:endParaRPr>
          </a:p>
          <a:p>
            <a:pPr>
              <a:defRPr/>
            </a:pPr>
            <a:r>
              <a:rPr lang="en-US" sz="2200" dirty="0">
                <a:latin typeface="Calibri"/>
                <a:ea typeface="ＭＳ Ｐゴシック" pitchFamily="-65" charset="-128"/>
                <a:cs typeface="Calibri"/>
              </a:rPr>
              <a:t>Obligations</a:t>
            </a:r>
          </a:p>
          <a:p>
            <a:pPr>
              <a:defRPr/>
            </a:pPr>
            <a:endParaRPr lang="en-US" sz="2200" dirty="0">
              <a:latin typeface="Calibri"/>
              <a:ea typeface="ＭＳ Ｐゴシック" pitchFamily="-65" charset="-128"/>
              <a:cs typeface="Calibri"/>
            </a:endParaRPr>
          </a:p>
          <a:p>
            <a:pPr>
              <a:defRPr/>
            </a:pPr>
            <a:endParaRPr lang="en-US" dirty="0">
              <a:latin typeface="Calibri"/>
              <a:ea typeface="ＭＳ Ｐゴシック" pitchFamily="-65" charset="-128"/>
              <a:cs typeface="Calibri"/>
            </a:endParaRPr>
          </a:p>
        </p:txBody>
      </p:sp>
      <p:sp>
        <p:nvSpPr>
          <p:cNvPr id="91139" name="TextBox 5"/>
          <p:cNvSpPr txBox="1">
            <a:spLocks noChangeArrowheads="1"/>
          </p:cNvSpPr>
          <p:nvPr/>
        </p:nvSpPr>
        <p:spPr bwMode="auto">
          <a:xfrm>
            <a:off x="4640263" y="962025"/>
            <a:ext cx="2265362" cy="6124575"/>
          </a:xfrm>
          <a:prstGeom prst="rect">
            <a:avLst/>
          </a:prstGeom>
          <a:solidFill>
            <a:srgbClr val="FFFF00">
              <a:alpha val="18823"/>
            </a:srgbClr>
          </a:solidFill>
          <a:ln w="25400">
            <a:solidFill>
              <a:srgbClr val="FFFF00"/>
            </a:solidFill>
            <a:round/>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latin typeface="Calibri" charset="0"/>
                <a:cs typeface="Calibri" charset="0"/>
              </a:rPr>
              <a:t>Resilience</a:t>
            </a:r>
          </a:p>
          <a:p>
            <a:endParaRPr lang="en-US" sz="1800">
              <a:latin typeface="Calibri" charset="0"/>
              <a:cs typeface="Calibri" charset="0"/>
            </a:endParaRPr>
          </a:p>
          <a:p>
            <a:r>
              <a:rPr lang="en-US">
                <a:latin typeface="Calibri" charset="0"/>
                <a:cs typeface="Calibri" charset="0"/>
              </a:rPr>
              <a:t>Bounce back</a:t>
            </a:r>
          </a:p>
          <a:p>
            <a:endParaRPr lang="en-US">
              <a:latin typeface="Calibri" charset="0"/>
              <a:cs typeface="Calibri" charset="0"/>
            </a:endParaRPr>
          </a:p>
          <a:p>
            <a:r>
              <a:rPr lang="en-US">
                <a:latin typeface="Calibri" charset="0"/>
                <a:cs typeface="Calibri" charset="0"/>
              </a:rPr>
              <a:t>Recover quickly</a:t>
            </a:r>
          </a:p>
          <a:p>
            <a:r>
              <a:rPr lang="en-US">
                <a:latin typeface="Calibri" charset="0"/>
                <a:cs typeface="Calibri" charset="0"/>
              </a:rPr>
              <a:t>from difficult</a:t>
            </a:r>
          </a:p>
          <a:p>
            <a:r>
              <a:rPr lang="en-US">
                <a:latin typeface="Calibri" charset="0"/>
                <a:cs typeface="Calibri" charset="0"/>
              </a:rPr>
              <a:t>conditions</a:t>
            </a:r>
          </a:p>
          <a:p>
            <a:endParaRPr lang="en-US">
              <a:latin typeface="Calibri" charset="0"/>
              <a:cs typeface="Calibri" charset="0"/>
            </a:endParaRPr>
          </a:p>
          <a:p>
            <a:r>
              <a:rPr lang="en-US">
                <a:latin typeface="Calibri" charset="0"/>
                <a:cs typeface="Calibri" charset="0"/>
              </a:rPr>
              <a:t>Survive longer in</a:t>
            </a:r>
          </a:p>
          <a:p>
            <a:r>
              <a:rPr lang="en-US">
                <a:latin typeface="Calibri" charset="0"/>
                <a:cs typeface="Calibri" charset="0"/>
              </a:rPr>
              <a:t>changing world</a:t>
            </a:r>
          </a:p>
          <a:p>
            <a:endParaRPr lang="en-US">
              <a:latin typeface="Calibri" charset="0"/>
              <a:cs typeface="Calibri" charset="0"/>
            </a:endParaRPr>
          </a:p>
          <a:p>
            <a:r>
              <a:rPr lang="en-US">
                <a:latin typeface="Calibri" charset="0"/>
                <a:cs typeface="Calibri" charset="0"/>
              </a:rPr>
              <a:t>Adaptation, </a:t>
            </a:r>
          </a:p>
          <a:p>
            <a:r>
              <a:rPr lang="en-US">
                <a:latin typeface="Calibri" charset="0"/>
                <a:cs typeface="Calibri" charset="0"/>
              </a:rPr>
              <a:t>redundancy</a:t>
            </a:r>
          </a:p>
          <a:p>
            <a:endParaRPr lang="en-US"/>
          </a:p>
          <a:p>
            <a:endParaRPr lang="en-US"/>
          </a:p>
          <a:p>
            <a:endParaRPr lang="en-US"/>
          </a:p>
        </p:txBody>
      </p:sp>
      <p:sp>
        <p:nvSpPr>
          <p:cNvPr id="7" name="TextBox 6"/>
          <p:cNvSpPr txBox="1"/>
          <p:nvPr/>
        </p:nvSpPr>
        <p:spPr>
          <a:xfrm>
            <a:off x="6977063" y="976313"/>
            <a:ext cx="2178050" cy="6186487"/>
          </a:xfrm>
          <a:prstGeom prst="rect">
            <a:avLst/>
          </a:prstGeom>
          <a:solidFill>
            <a:schemeClr val="accent1">
              <a:lumMod val="20000"/>
              <a:lumOff val="80000"/>
            </a:schemeClr>
          </a:solidFill>
          <a:ln w="25400" cap="flat" cmpd="sng" algn="ctr">
            <a:solidFill>
              <a:schemeClr val="accent2"/>
            </a:solidFill>
            <a:prstDash val="solid"/>
            <a:round/>
            <a:headEnd type="none" w="med" len="med"/>
            <a:tailEnd type="none" w="med" len="me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smtClean="0">
                <a:latin typeface="Calibri" charset="0"/>
                <a:cs typeface="Calibri" charset="0"/>
              </a:rPr>
              <a:t>Thrivability</a:t>
            </a:r>
          </a:p>
          <a:p>
            <a:pPr>
              <a:defRPr/>
            </a:pPr>
            <a:endParaRPr lang="en-US" sz="1800" smtClean="0">
              <a:latin typeface="Calibri" charset="0"/>
              <a:cs typeface="Calibri" charset="0"/>
            </a:endParaRPr>
          </a:p>
          <a:p>
            <a:pPr>
              <a:defRPr/>
            </a:pPr>
            <a:r>
              <a:rPr lang="en-US" smtClean="0">
                <a:latin typeface="Calibri" charset="0"/>
                <a:cs typeface="Calibri" charset="0"/>
              </a:rPr>
              <a:t>Bounce forward</a:t>
            </a:r>
          </a:p>
          <a:p>
            <a:pPr>
              <a:defRPr/>
            </a:pPr>
            <a:endParaRPr lang="en-US" smtClean="0">
              <a:latin typeface="Calibri" charset="0"/>
              <a:cs typeface="Calibri" charset="0"/>
            </a:endParaRPr>
          </a:p>
          <a:p>
            <a:pPr>
              <a:defRPr/>
            </a:pPr>
            <a:r>
              <a:rPr lang="en-US" smtClean="0">
                <a:latin typeface="Calibri" charset="0"/>
                <a:cs typeface="Calibri" charset="0"/>
              </a:rPr>
              <a:t>Prosper, thrive,</a:t>
            </a:r>
          </a:p>
          <a:p>
            <a:pPr>
              <a:defRPr/>
            </a:pPr>
            <a:r>
              <a:rPr lang="en-US" smtClean="0">
                <a:latin typeface="Calibri" charset="0"/>
                <a:cs typeface="Calibri" charset="0"/>
              </a:rPr>
              <a:t>develop </a:t>
            </a:r>
          </a:p>
          <a:p>
            <a:pPr>
              <a:defRPr/>
            </a:pPr>
            <a:r>
              <a:rPr lang="en-US" smtClean="0">
                <a:latin typeface="Calibri" charset="0"/>
                <a:cs typeface="Calibri" charset="0"/>
              </a:rPr>
              <a:t>vigorously</a:t>
            </a:r>
          </a:p>
          <a:p>
            <a:pPr>
              <a:defRPr/>
            </a:pPr>
            <a:endParaRPr lang="en-US" smtClean="0">
              <a:latin typeface="Calibri" charset="0"/>
              <a:cs typeface="Calibri" charset="0"/>
            </a:endParaRPr>
          </a:p>
          <a:p>
            <a:pPr>
              <a:defRPr/>
            </a:pPr>
            <a:r>
              <a:rPr lang="en-US" smtClean="0">
                <a:latin typeface="Calibri" charset="0"/>
                <a:cs typeface="Calibri" charset="0"/>
              </a:rPr>
              <a:t>Strive for </a:t>
            </a:r>
          </a:p>
          <a:p>
            <a:pPr>
              <a:defRPr/>
            </a:pPr>
            <a:r>
              <a:rPr lang="en-US" smtClean="0">
                <a:latin typeface="Calibri" charset="0"/>
                <a:cs typeface="Calibri" charset="0"/>
              </a:rPr>
              <a:t>greatness</a:t>
            </a:r>
          </a:p>
          <a:p>
            <a:pPr>
              <a:defRPr/>
            </a:pPr>
            <a:endParaRPr lang="en-US" smtClean="0">
              <a:latin typeface="Calibri" charset="0"/>
              <a:cs typeface="Calibri" charset="0"/>
            </a:endParaRPr>
          </a:p>
          <a:p>
            <a:pPr>
              <a:defRPr/>
            </a:pPr>
            <a:r>
              <a:rPr lang="en-US" smtClean="0">
                <a:latin typeface="Calibri" charset="0"/>
                <a:cs typeface="Calibri" charset="0"/>
              </a:rPr>
              <a:t>Anti-fragile,</a:t>
            </a:r>
          </a:p>
          <a:p>
            <a:pPr>
              <a:defRPr/>
            </a:pPr>
            <a:r>
              <a:rPr lang="en-US" smtClean="0">
                <a:latin typeface="Calibri" charset="0"/>
                <a:cs typeface="Calibri" charset="0"/>
              </a:rPr>
              <a:t>generate,</a:t>
            </a:r>
          </a:p>
          <a:p>
            <a:pPr>
              <a:defRPr/>
            </a:pPr>
            <a:r>
              <a:rPr lang="en-US" smtClean="0">
                <a:latin typeface="Calibri" charset="0"/>
                <a:cs typeface="Calibri" charset="0"/>
              </a:rPr>
              <a:t>transform</a:t>
            </a:r>
          </a:p>
          <a:p>
            <a:pPr>
              <a:defRPr/>
            </a:pPr>
            <a:endParaRPr lang="en-US" smtClean="0"/>
          </a:p>
          <a:p>
            <a:pPr>
              <a:defRPr/>
            </a:pPr>
            <a:endParaRPr lang="en-US" sz="2800" smtClean="0"/>
          </a:p>
        </p:txBody>
      </p:sp>
      <p:sp>
        <p:nvSpPr>
          <p:cNvPr id="91141" name="TextBox 7"/>
          <p:cNvSpPr txBox="1">
            <a:spLocks noChangeArrowheads="1"/>
          </p:cNvSpPr>
          <p:nvPr/>
        </p:nvSpPr>
        <p:spPr bwMode="auto">
          <a:xfrm>
            <a:off x="2649538" y="15875"/>
            <a:ext cx="403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rPr>
              <a:t>Conflict of values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Oval 3"/>
          <p:cNvSpPr>
            <a:spLocks noChangeArrowheads="1"/>
          </p:cNvSpPr>
          <p:nvPr/>
        </p:nvSpPr>
        <p:spPr bwMode="auto">
          <a:xfrm>
            <a:off x="228600" y="76200"/>
            <a:ext cx="4191000" cy="396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93186" name="Oval 4"/>
          <p:cNvSpPr>
            <a:spLocks noChangeArrowheads="1"/>
          </p:cNvSpPr>
          <p:nvPr/>
        </p:nvSpPr>
        <p:spPr bwMode="auto">
          <a:xfrm>
            <a:off x="304800" y="2819400"/>
            <a:ext cx="4191000" cy="396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93187" name="TextBox 5"/>
          <p:cNvSpPr txBox="1">
            <a:spLocks noChangeArrowheads="1"/>
          </p:cNvSpPr>
          <p:nvPr/>
        </p:nvSpPr>
        <p:spPr bwMode="auto">
          <a:xfrm>
            <a:off x="1219200" y="1600200"/>
            <a:ext cx="226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0000"/>
                </a:solidFill>
              </a:rPr>
              <a:t>sustainable</a:t>
            </a:r>
          </a:p>
        </p:txBody>
      </p:sp>
      <p:sp>
        <p:nvSpPr>
          <p:cNvPr id="93188" name="TextBox 6"/>
          <p:cNvSpPr txBox="1">
            <a:spLocks noChangeArrowheads="1"/>
          </p:cNvSpPr>
          <p:nvPr/>
        </p:nvSpPr>
        <p:spPr bwMode="auto">
          <a:xfrm>
            <a:off x="1677988" y="4826000"/>
            <a:ext cx="1598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0000"/>
                </a:solidFill>
              </a:rPr>
              <a:t>resilient</a:t>
            </a:r>
          </a:p>
        </p:txBody>
      </p:sp>
      <p:sp>
        <p:nvSpPr>
          <p:cNvPr id="93189" name="TextBox 7"/>
          <p:cNvSpPr txBox="1">
            <a:spLocks noChangeArrowheads="1"/>
          </p:cNvSpPr>
          <p:nvPr/>
        </p:nvSpPr>
        <p:spPr bwMode="auto">
          <a:xfrm>
            <a:off x="1722438" y="3149600"/>
            <a:ext cx="1462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0000"/>
                </a:solidFill>
              </a:rPr>
              <a:t>robust</a:t>
            </a:r>
          </a:p>
        </p:txBody>
      </p:sp>
      <p:sp>
        <p:nvSpPr>
          <p:cNvPr id="52231" name="TextBox 8"/>
          <p:cNvSpPr txBox="1">
            <a:spLocks noChangeArrowheads="1"/>
          </p:cNvSpPr>
          <p:nvPr/>
        </p:nvSpPr>
        <p:spPr bwMode="auto">
          <a:xfrm>
            <a:off x="4648200" y="457200"/>
            <a:ext cx="44958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t>Robust strategies </a:t>
            </a:r>
            <a:r>
              <a:rPr lang="en-US" dirty="0" smtClean="0"/>
              <a:t>(multiple benefits with little downside):</a:t>
            </a:r>
          </a:p>
          <a:p>
            <a:pPr>
              <a:defRPr/>
            </a:pPr>
            <a:endParaRPr lang="en-US" dirty="0" smtClean="0"/>
          </a:p>
          <a:p>
            <a:pPr marL="342900" indent="-342900">
              <a:spcAft>
                <a:spcPts val="600"/>
              </a:spcAft>
              <a:buFont typeface="Arial"/>
              <a:buChar char="•"/>
              <a:defRPr/>
            </a:pPr>
            <a:r>
              <a:rPr lang="en-US" dirty="0" smtClean="0"/>
              <a:t>Water resource management</a:t>
            </a:r>
          </a:p>
          <a:p>
            <a:pPr marL="342900" indent="-342900">
              <a:spcAft>
                <a:spcPts val="600"/>
              </a:spcAft>
              <a:buFont typeface="Arial"/>
              <a:buChar char="•"/>
              <a:defRPr/>
            </a:pPr>
            <a:r>
              <a:rPr lang="en-US" dirty="0" smtClean="0"/>
              <a:t>Infrastructure security</a:t>
            </a:r>
          </a:p>
          <a:p>
            <a:pPr marL="342900" indent="-342900">
              <a:spcAft>
                <a:spcPts val="600"/>
              </a:spcAft>
              <a:buFont typeface="Arial"/>
              <a:buChar char="•"/>
              <a:defRPr/>
            </a:pPr>
            <a:r>
              <a:rPr lang="en-US" dirty="0" smtClean="0"/>
              <a:t>Agricultural productivity</a:t>
            </a:r>
          </a:p>
          <a:p>
            <a:pPr marL="342900" indent="-342900">
              <a:spcAft>
                <a:spcPts val="600"/>
              </a:spcAft>
              <a:buFont typeface="Arial"/>
              <a:buChar char="•"/>
              <a:defRPr/>
            </a:pPr>
            <a:r>
              <a:rPr lang="en-US" dirty="0" smtClean="0"/>
              <a:t>Ecological conservation and restoration</a:t>
            </a:r>
          </a:p>
          <a:p>
            <a:pPr marL="342900" indent="-342900">
              <a:spcAft>
                <a:spcPts val="600"/>
              </a:spcAft>
              <a:buFont typeface="Arial"/>
              <a:buChar char="•"/>
              <a:defRPr/>
            </a:pPr>
            <a:r>
              <a:rPr lang="en-US" dirty="0" smtClean="0"/>
              <a:t>Resource conservation &amp; reuse</a:t>
            </a:r>
          </a:p>
          <a:p>
            <a:pPr marL="342900" indent="-342900">
              <a:spcAft>
                <a:spcPts val="600"/>
              </a:spcAft>
              <a:buFont typeface="Arial"/>
              <a:buChar char="•"/>
              <a:defRPr/>
            </a:pPr>
            <a:r>
              <a:rPr lang="en-US" dirty="0" smtClean="0"/>
              <a:t>Energy research</a:t>
            </a:r>
          </a:p>
          <a:p>
            <a:pPr>
              <a:defRPr/>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Oval 3"/>
          <p:cNvSpPr>
            <a:spLocks noChangeArrowheads="1"/>
          </p:cNvSpPr>
          <p:nvPr/>
        </p:nvSpPr>
        <p:spPr bwMode="auto">
          <a:xfrm>
            <a:off x="228600" y="76200"/>
            <a:ext cx="4191000" cy="396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95234" name="Oval 4"/>
          <p:cNvSpPr>
            <a:spLocks noChangeArrowheads="1"/>
          </p:cNvSpPr>
          <p:nvPr/>
        </p:nvSpPr>
        <p:spPr bwMode="auto">
          <a:xfrm>
            <a:off x="304800" y="2819400"/>
            <a:ext cx="4191000" cy="3962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95235" name="TextBox 5"/>
          <p:cNvSpPr txBox="1">
            <a:spLocks noChangeArrowheads="1"/>
          </p:cNvSpPr>
          <p:nvPr/>
        </p:nvSpPr>
        <p:spPr bwMode="auto">
          <a:xfrm>
            <a:off x="1219200" y="1600200"/>
            <a:ext cx="230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0000"/>
                </a:solidFill>
              </a:rPr>
              <a:t>survivability</a:t>
            </a:r>
          </a:p>
        </p:txBody>
      </p:sp>
      <p:sp>
        <p:nvSpPr>
          <p:cNvPr id="95236" name="TextBox 7"/>
          <p:cNvSpPr txBox="1">
            <a:spLocks noChangeArrowheads="1"/>
          </p:cNvSpPr>
          <p:nvPr/>
        </p:nvSpPr>
        <p:spPr bwMode="auto">
          <a:xfrm>
            <a:off x="1066800" y="3149600"/>
            <a:ext cx="2601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0000"/>
                </a:solidFill>
              </a:rPr>
              <a:t>anti-fragility</a:t>
            </a:r>
          </a:p>
        </p:txBody>
      </p:sp>
      <p:sp>
        <p:nvSpPr>
          <p:cNvPr id="56327" name="TextBox 8"/>
          <p:cNvSpPr txBox="1">
            <a:spLocks noChangeArrowheads="1"/>
          </p:cNvSpPr>
          <p:nvPr/>
        </p:nvSpPr>
        <p:spPr bwMode="auto">
          <a:xfrm>
            <a:off x="4648200" y="457200"/>
            <a:ext cx="4495800" cy="454025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err="1" smtClean="0"/>
              <a:t>Antifragility</a:t>
            </a:r>
            <a:r>
              <a:rPr lang="en-US" b="1" dirty="0" smtClean="0"/>
              <a:t> </a:t>
            </a:r>
            <a:r>
              <a:rPr lang="en-US" dirty="0" smtClean="0"/>
              <a:t>learn and grow from volatility and unexpected events:</a:t>
            </a:r>
          </a:p>
          <a:p>
            <a:pPr>
              <a:defRPr/>
            </a:pPr>
            <a:endParaRPr lang="en-US" dirty="0" smtClean="0"/>
          </a:p>
          <a:p>
            <a:pPr marL="342900" indent="-342900">
              <a:spcAft>
                <a:spcPts val="600"/>
              </a:spcAft>
              <a:buFont typeface="Arial"/>
              <a:buChar char="•"/>
              <a:defRPr/>
            </a:pPr>
            <a:r>
              <a:rPr lang="en-US" dirty="0" smtClean="0"/>
              <a:t>Economic development</a:t>
            </a:r>
          </a:p>
          <a:p>
            <a:pPr marL="342900" indent="-342900">
              <a:spcAft>
                <a:spcPts val="600"/>
              </a:spcAft>
              <a:buFont typeface="Arial"/>
              <a:buChar char="•"/>
              <a:defRPr/>
            </a:pPr>
            <a:r>
              <a:rPr lang="en-US" dirty="0" smtClean="0"/>
              <a:t>Reduce the downside from volatility </a:t>
            </a:r>
          </a:p>
          <a:p>
            <a:pPr marL="342900" indent="-342900">
              <a:spcAft>
                <a:spcPts val="600"/>
              </a:spcAft>
              <a:buFont typeface="Arial"/>
              <a:buChar char="•"/>
              <a:defRPr/>
            </a:pPr>
            <a:r>
              <a:rPr lang="en-US" dirty="0" smtClean="0"/>
              <a:t>Optionality</a:t>
            </a:r>
          </a:p>
          <a:p>
            <a:pPr marL="342900" indent="-342900">
              <a:spcAft>
                <a:spcPts val="600"/>
              </a:spcAft>
              <a:buFont typeface="Arial"/>
              <a:buChar char="•"/>
              <a:defRPr/>
            </a:pPr>
            <a:r>
              <a:rPr lang="en-US" dirty="0" smtClean="0"/>
              <a:t>Small experiments; tinker</a:t>
            </a:r>
          </a:p>
          <a:p>
            <a:pPr marL="342900" indent="-342900">
              <a:spcAft>
                <a:spcPts val="600"/>
              </a:spcAft>
              <a:buFont typeface="Arial"/>
              <a:buChar char="•"/>
              <a:defRPr/>
            </a:pPr>
            <a:r>
              <a:rPr lang="en-US" dirty="0" smtClean="0"/>
              <a:t>Transformative ideas</a:t>
            </a:r>
          </a:p>
          <a:p>
            <a:pPr>
              <a:defRPr/>
            </a:pPr>
            <a:endParaRPr lang="en-US" dirty="0" smtClean="0"/>
          </a:p>
        </p:txBody>
      </p:sp>
      <p:sp>
        <p:nvSpPr>
          <p:cNvPr id="95238" name="TextBox 5"/>
          <p:cNvSpPr txBox="1">
            <a:spLocks noChangeArrowheads="1"/>
          </p:cNvSpPr>
          <p:nvPr/>
        </p:nvSpPr>
        <p:spPr bwMode="auto">
          <a:xfrm>
            <a:off x="1295400" y="4902200"/>
            <a:ext cx="200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0000"/>
                </a:solidFill>
              </a:rPr>
              <a:t>thrivability</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685800" y="76200"/>
            <a:ext cx="7772400" cy="1143000"/>
          </a:xfrm>
        </p:spPr>
        <p:txBody>
          <a:bodyPr/>
          <a:lstStyle/>
          <a:p>
            <a:r>
              <a:rPr lang="en-US" sz="3600" b="1">
                <a:solidFill>
                  <a:schemeClr val="accent2"/>
                </a:solidFill>
                <a:latin typeface="Arial" charset="0"/>
                <a:ea typeface="ＭＳ Ｐゴシック" charset="0"/>
                <a:cs typeface="ＭＳ Ｐゴシック" charset="0"/>
              </a:rPr>
              <a:t>Challenges for the energy sector</a:t>
            </a:r>
          </a:p>
        </p:txBody>
      </p:sp>
      <p:sp>
        <p:nvSpPr>
          <p:cNvPr id="3" name="Content Placeholder 2"/>
          <p:cNvSpPr>
            <a:spLocks noGrp="1"/>
          </p:cNvSpPr>
          <p:nvPr>
            <p:ph idx="1"/>
          </p:nvPr>
        </p:nvSpPr>
        <p:spPr>
          <a:xfrm>
            <a:off x="685800" y="1371600"/>
            <a:ext cx="7772400" cy="4114800"/>
          </a:xfrm>
        </p:spPr>
        <p:txBody>
          <a:bodyPr/>
          <a:lstStyle/>
          <a:p>
            <a:pPr marL="0" indent="0">
              <a:buFontTx/>
              <a:buNone/>
              <a:defRPr/>
            </a:pPr>
            <a:r>
              <a:rPr lang="en-US" sz="2400" dirty="0" smtClean="0"/>
              <a:t>Provide reliable power economically:</a:t>
            </a:r>
          </a:p>
          <a:p>
            <a:pPr>
              <a:defRPr/>
            </a:pPr>
            <a:r>
              <a:rPr lang="en-US" sz="2400" dirty="0" smtClean="0"/>
              <a:t>Growing demand</a:t>
            </a:r>
          </a:p>
          <a:p>
            <a:pPr>
              <a:defRPr/>
            </a:pPr>
            <a:r>
              <a:rPr lang="en-US" sz="2400" dirty="0" smtClean="0"/>
              <a:t>Need for rapid 3</a:t>
            </a:r>
            <a:r>
              <a:rPr lang="en-US" sz="2400" baseline="30000" dirty="0" smtClean="0"/>
              <a:t>rd</a:t>
            </a:r>
            <a:r>
              <a:rPr lang="en-US" sz="2400" dirty="0" smtClean="0"/>
              <a:t> world development</a:t>
            </a:r>
          </a:p>
          <a:p>
            <a:pPr>
              <a:defRPr/>
            </a:pPr>
            <a:r>
              <a:rPr lang="en-US" sz="2400" dirty="0" smtClean="0"/>
              <a:t>Aging infrastructure</a:t>
            </a:r>
          </a:p>
          <a:p>
            <a:pPr>
              <a:defRPr/>
            </a:pPr>
            <a:r>
              <a:rPr lang="en-US" sz="2400" dirty="0" smtClean="0"/>
              <a:t>Desire/demand for clean, green energy</a:t>
            </a:r>
          </a:p>
          <a:p>
            <a:pPr>
              <a:defRPr/>
            </a:pPr>
            <a:r>
              <a:rPr lang="en-US" sz="2400" dirty="0" smtClean="0"/>
              <a:t>Uncertain and changing federal climate policy</a:t>
            </a:r>
          </a:p>
          <a:p>
            <a:pPr marL="0" indent="0">
              <a:buFontTx/>
              <a:buNone/>
              <a:defRPr/>
            </a:pPr>
            <a:endParaRPr lang="en-US" sz="2400" dirty="0"/>
          </a:p>
        </p:txBody>
      </p:sp>
      <p:pic>
        <p:nvPicPr>
          <p:cNvPr id="972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0438" y="4572000"/>
            <a:ext cx="31035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5720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603750"/>
            <a:ext cx="331787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5" y="76200"/>
            <a:ext cx="8229600" cy="1676400"/>
          </a:xfrm>
          <a:effectLst>
            <a:outerShdw blurRad="50800" dist="38100" dir="2700000" algn="tl" rotWithShape="0">
              <a:schemeClr val="bg1">
                <a:lumMod val="50000"/>
                <a:alpha val="40000"/>
              </a:schemeClr>
            </a:outerShdw>
          </a:effectLst>
        </p:spPr>
        <p:txBody>
          <a:bodyPr>
            <a:noAutofit/>
          </a:bodyPr>
          <a:lstStyle/>
          <a:p>
            <a:pPr>
              <a:defRPr/>
            </a:pPr>
            <a:r>
              <a:rPr lang="en-US" sz="3600" b="1" dirty="0">
                <a:solidFill>
                  <a:srgbClr val="000090"/>
                </a:solidFill>
                <a:latin typeface="Calibri" charset="0"/>
              </a:rPr>
              <a:t>Weather &amp; Climate Prediction</a:t>
            </a:r>
            <a:br>
              <a:rPr lang="en-US" sz="3600" b="1" dirty="0">
                <a:solidFill>
                  <a:srgbClr val="000090"/>
                </a:solidFill>
                <a:latin typeface="Calibri" charset="0"/>
              </a:rPr>
            </a:br>
            <a:r>
              <a:rPr lang="en-US" sz="3600" b="1" dirty="0">
                <a:solidFill>
                  <a:srgbClr val="000090"/>
                </a:solidFill>
                <a:latin typeface="Calibri" charset="0"/>
              </a:rPr>
              <a:t>for the Energy Sector</a:t>
            </a:r>
            <a:r>
              <a:rPr lang="en-US" sz="3600" dirty="0">
                <a:solidFill>
                  <a:srgbClr val="000090"/>
                </a:solidFill>
                <a:latin typeface="Calibri" charset="0"/>
              </a:rPr>
              <a:t/>
            </a:r>
            <a:br>
              <a:rPr lang="en-US" sz="3600" dirty="0">
                <a:solidFill>
                  <a:srgbClr val="000090"/>
                </a:solidFill>
                <a:latin typeface="Calibri" charset="0"/>
              </a:rPr>
            </a:br>
            <a:r>
              <a:rPr lang="en-US" sz="3600" dirty="0" smtClean="0">
                <a:solidFill>
                  <a:srgbClr val="000090"/>
                </a:solidFill>
                <a:latin typeface="Calibri" charset="0"/>
              </a:rPr>
              <a:t> </a:t>
            </a:r>
            <a:endParaRPr lang="en-US" sz="3600" dirty="0">
              <a:solidFill>
                <a:srgbClr val="000090"/>
              </a:solidFill>
              <a:latin typeface="Calibri" charset="0"/>
            </a:endParaRPr>
          </a:p>
        </p:txBody>
      </p:sp>
      <p:pic>
        <p:nvPicPr>
          <p:cNvPr id="9830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24643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7600" y="1676400"/>
            <a:ext cx="5486400" cy="3327400"/>
          </a:xfrm>
          <a:prstGeom prst="rect">
            <a:avLst/>
          </a:prstGeom>
          <a:noFill/>
        </p:spPr>
        <p:txBody>
          <a:bodyPr>
            <a:spAutoFit/>
          </a:bodyPr>
          <a:lstStyle/>
          <a:p>
            <a:pPr marL="0" lvl="1">
              <a:spcAft>
                <a:spcPts val="1200"/>
              </a:spcAft>
              <a:defRPr/>
            </a:pPr>
            <a:r>
              <a:rPr lang="en-US" sz="2378" dirty="0"/>
              <a:t>Tactical adaptation:</a:t>
            </a:r>
          </a:p>
          <a:p>
            <a:pPr marL="342900" lvl="1" indent="-342900">
              <a:spcAft>
                <a:spcPts val="1200"/>
              </a:spcAft>
              <a:buFont typeface="Arial"/>
              <a:buChar char="•"/>
              <a:defRPr/>
            </a:pPr>
            <a:r>
              <a:rPr lang="en-US" sz="2378" dirty="0"/>
              <a:t>Probabilistic prediction of </a:t>
            </a:r>
            <a:r>
              <a:rPr lang="en-US" sz="2378" b="1" i="1" dirty="0"/>
              <a:t>high impact extreme events </a:t>
            </a:r>
            <a:r>
              <a:rPr lang="en-US" sz="2378" dirty="0"/>
              <a:t>on daily to seasonal time scales</a:t>
            </a:r>
          </a:p>
          <a:p>
            <a:pPr marL="342900" lvl="1" indent="-342900">
              <a:spcAft>
                <a:spcPts val="1200"/>
              </a:spcAft>
              <a:buFont typeface="Arial"/>
              <a:buChar char="•"/>
              <a:defRPr/>
            </a:pPr>
            <a:r>
              <a:rPr lang="en-US" sz="2378" dirty="0"/>
              <a:t>Support energy trading, economic development, risk management, disaster mitigation, regional stability, long-range asset planning</a:t>
            </a:r>
          </a:p>
        </p:txBody>
      </p:sp>
      <p:sp>
        <p:nvSpPr>
          <p:cNvPr id="98308" name="TextBox 3"/>
          <p:cNvSpPr txBox="1">
            <a:spLocks noChangeArrowheads="1"/>
          </p:cNvSpPr>
          <p:nvPr/>
        </p:nvSpPr>
        <p:spPr bwMode="auto">
          <a:xfrm>
            <a:off x="4765675" y="6019800"/>
            <a:ext cx="300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660066"/>
                </a:solidFill>
              </a:rPr>
              <a:t>www.cfanclimate.net</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3048000"/>
            <a:ext cx="46656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735388"/>
            <a:ext cx="3241675"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3"/>
          <p:cNvSpPr txBox="1">
            <a:spLocks noChangeArrowheads="1"/>
          </p:cNvSpPr>
          <p:nvPr/>
        </p:nvSpPr>
        <p:spPr bwMode="auto">
          <a:xfrm>
            <a:off x="1295400" y="4953000"/>
            <a:ext cx="2014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Wicked mess</a:t>
            </a:r>
          </a:p>
        </p:txBody>
      </p:sp>
      <p:sp>
        <p:nvSpPr>
          <p:cNvPr id="99332" name="Rectangle 4"/>
          <p:cNvSpPr>
            <a:spLocks noChangeArrowheads="1"/>
          </p:cNvSpPr>
          <p:nvPr/>
        </p:nvSpPr>
        <p:spPr bwMode="auto">
          <a:xfrm>
            <a:off x="1752600" y="933450"/>
            <a:ext cx="5791200" cy="1200150"/>
          </a:xfrm>
          <a:prstGeom prst="rect">
            <a:avLst/>
          </a:prstGeom>
          <a:solidFill>
            <a:srgbClr val="CCFFCC">
              <a:alpha val="25882"/>
            </a:srgbClr>
          </a:solidFill>
          <a:ln w="28575">
            <a:solidFill>
              <a:srgbClr val="FF6600"/>
            </a:solidFill>
            <a:miter lim="800000"/>
            <a:headEnd/>
            <a:tailEnd/>
          </a:ln>
        </p:spPr>
        <p:txBody>
          <a:bodyPr>
            <a:spAutoFit/>
          </a:bodyPr>
          <a:lstStyle/>
          <a:p>
            <a:pPr algn="ctr">
              <a:spcAft>
                <a:spcPts val="1200"/>
              </a:spcAft>
            </a:pPr>
            <a:r>
              <a:rPr lang="en-US" sz="3600">
                <a:latin typeface="Calibri" charset="0"/>
                <a:cs typeface="Calibri" charset="0"/>
              </a:rPr>
              <a:t>We have oversimplified both     the problem and its solution</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2"/>
          <p:cNvSpPr txBox="1">
            <a:spLocks noChangeArrowheads="1"/>
          </p:cNvSpPr>
          <p:nvPr/>
        </p:nvSpPr>
        <p:spPr bwMode="auto">
          <a:xfrm>
            <a:off x="2354263" y="304800"/>
            <a:ext cx="4427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t>http://judithcurry.com</a:t>
            </a:r>
          </a:p>
        </p:txBody>
      </p:sp>
      <p:pic>
        <p:nvPicPr>
          <p:cNvPr id="1013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01725"/>
            <a:ext cx="92964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838200" y="3568700"/>
            <a:ext cx="8012113" cy="2146300"/>
          </a:xfrm>
          <a:prstGeom prst="rect">
            <a:avLst/>
          </a:prstGeom>
          <a:solidFill>
            <a:schemeClr val="accent5">
              <a:lumMod val="20000"/>
              <a:lumOff val="80000"/>
              <a:alpha val="49000"/>
            </a:schemeClr>
          </a:solidFill>
          <a:ln w="28575" cmpd="sng">
            <a:solidFill>
              <a:srgbClr val="FF6600"/>
            </a:solidFill>
            <a:miter lim="800000"/>
            <a:headEnd/>
            <a:tailEnd/>
          </a:ln>
        </p:spPr>
        <p:txBody>
          <a:bodyPr>
            <a:spAutoFit/>
          </a:bodyPr>
          <a:lstStyle/>
          <a:p>
            <a:pPr>
              <a:lnSpc>
                <a:spcPct val="120000"/>
              </a:lnSpc>
              <a:defRPr/>
            </a:pPr>
            <a:r>
              <a:rPr lang="en-US" sz="2800" b="1" dirty="0"/>
              <a:t>Climate Etc. </a:t>
            </a:r>
            <a:r>
              <a:rPr lang="en-US" sz="2800" dirty="0"/>
              <a:t>provides a forum for technical experts and the interested public to engage in a discussion on topics related to climate science, its impacts and policy options.  </a:t>
            </a:r>
          </a:p>
        </p:txBody>
      </p:sp>
      <p:sp>
        <p:nvSpPr>
          <p:cNvPr id="101380" name="TextBox 1"/>
          <p:cNvSpPr txBox="1">
            <a:spLocks noChangeArrowheads="1"/>
          </p:cNvSpPr>
          <p:nvPr/>
        </p:nvSpPr>
        <p:spPr bwMode="auto">
          <a:xfrm>
            <a:off x="3436938" y="6172200"/>
            <a:ext cx="2582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twitter:  @curryja</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76200" y="0"/>
            <a:ext cx="7772400" cy="1143000"/>
          </a:xfrm>
        </p:spPr>
        <p:txBody>
          <a:bodyPr/>
          <a:lstStyle/>
          <a:p>
            <a:r>
              <a:rPr lang="en-US" sz="3600" b="1">
                <a:solidFill>
                  <a:srgbClr val="000090"/>
                </a:solidFill>
                <a:latin typeface="Arial" charset="0"/>
                <a:ea typeface="ＭＳ Ｐゴシック" charset="0"/>
                <a:cs typeface="ＭＳ Ｐゴシック" charset="0"/>
              </a:rPr>
              <a:t>The ‘treaty’ problem</a:t>
            </a:r>
          </a:p>
        </p:txBody>
      </p:sp>
      <p:sp>
        <p:nvSpPr>
          <p:cNvPr id="47106" name="Content Placeholder 2"/>
          <p:cNvSpPr>
            <a:spLocks noGrp="1"/>
          </p:cNvSpPr>
          <p:nvPr>
            <p:ph idx="1"/>
          </p:nvPr>
        </p:nvSpPr>
        <p:spPr>
          <a:xfrm>
            <a:off x="457200" y="914400"/>
            <a:ext cx="7772400" cy="4114800"/>
          </a:xfrm>
        </p:spPr>
        <p:txBody>
          <a:bodyPr/>
          <a:lstStyle/>
          <a:p>
            <a:pPr marL="0" indent="0">
              <a:buFontTx/>
              <a:buNone/>
              <a:defRPr/>
            </a:pPr>
            <a:endParaRPr lang="en-US" sz="2400" dirty="0">
              <a:latin typeface="Arial" charset="0"/>
              <a:ea typeface="ＭＳ Ｐゴシック" charset="0"/>
              <a:cs typeface="ＭＳ Ｐゴシック" charset="0"/>
            </a:endParaRPr>
          </a:p>
          <a:p>
            <a:pPr marL="0" indent="0">
              <a:buFontTx/>
              <a:buNone/>
              <a:defRPr/>
            </a:pPr>
            <a:r>
              <a:rPr lang="en-US" sz="2400" dirty="0" smtClean="0">
                <a:latin typeface="Arial" charset="0"/>
                <a:ea typeface="ＭＳ Ｐゴシック" charset="0"/>
                <a:cs typeface="ＭＳ Ｐゴシック" charset="0"/>
              </a:rPr>
              <a:t>U.S. Constitution Treaty </a:t>
            </a:r>
            <a:r>
              <a:rPr lang="en-US" sz="2400" dirty="0">
                <a:latin typeface="Arial" charset="0"/>
                <a:ea typeface="ＭＳ Ｐゴシック" charset="0"/>
                <a:cs typeface="ＭＳ Ｐゴシック" charset="0"/>
              </a:rPr>
              <a:t>Clause:</a:t>
            </a:r>
          </a:p>
          <a:p>
            <a:pPr marL="0" indent="0">
              <a:buFontTx/>
              <a:buNone/>
              <a:defRPr/>
            </a:pPr>
            <a:endParaRPr lang="en-US" sz="2400" b="1" u="sng" dirty="0">
              <a:latin typeface="Arial" charset="0"/>
              <a:ea typeface="ＭＳ Ｐゴシック" charset="0"/>
              <a:cs typeface="ＭＳ Ｐゴシック" charset="0"/>
            </a:endParaRPr>
          </a:p>
          <a:p>
            <a:pPr marL="0" indent="0">
              <a:buFontTx/>
              <a:buNone/>
              <a:defRPr/>
            </a:pPr>
            <a:r>
              <a:rPr lang="en-US" sz="2400" dirty="0">
                <a:latin typeface="Arial" charset="0"/>
                <a:ea typeface="ＭＳ Ｐゴシック" charset="0"/>
                <a:cs typeface="ＭＳ Ｐゴシック" charset="0"/>
              </a:rPr>
              <a:t>“ [The President] shall have Power, by and </a:t>
            </a:r>
            <a:r>
              <a:rPr lang="en-US" sz="2400" dirty="0" smtClean="0">
                <a:latin typeface="Arial" charset="0"/>
                <a:ea typeface="ＭＳ Ｐゴシック" charset="0"/>
                <a:cs typeface="ＭＳ Ｐゴシック" charset="0"/>
              </a:rPr>
              <a:t>with           </a:t>
            </a:r>
            <a:r>
              <a:rPr lang="en-US" sz="2400" dirty="0">
                <a:latin typeface="Arial" charset="0"/>
                <a:ea typeface="ＭＳ Ｐゴシック" charset="0"/>
                <a:cs typeface="ＭＳ Ｐゴシック" charset="0"/>
              </a:rPr>
              <a:t>the Advice and Consent of the </a:t>
            </a:r>
            <a:r>
              <a:rPr lang="en-US" sz="2400" dirty="0">
                <a:solidFill>
                  <a:srgbClr val="CB1E1E"/>
                </a:solidFill>
                <a:latin typeface="Arial" charset="0"/>
                <a:ea typeface="ＭＳ Ｐゴシック" charset="0"/>
                <a:cs typeface="ＭＳ Ｐゴシック" charset="0"/>
              </a:rPr>
              <a:t>Senate</a:t>
            </a:r>
            <a:r>
              <a:rPr lang="en-US" sz="2400" dirty="0">
                <a:latin typeface="Arial" charset="0"/>
                <a:ea typeface="ＭＳ Ｐゴシック" charset="0"/>
                <a:cs typeface="ＭＳ Ｐゴシック" charset="0"/>
              </a:rPr>
              <a:t>, to make Treaties, </a:t>
            </a:r>
            <a:r>
              <a:rPr lang="en-US" sz="2400" b="1" dirty="0">
                <a:latin typeface="Arial" charset="0"/>
                <a:ea typeface="ＭＳ Ｐゴシック" charset="0"/>
                <a:cs typeface="ＭＳ Ｐゴシック" charset="0"/>
              </a:rPr>
              <a:t>provided two thirds of the  </a:t>
            </a:r>
            <a:r>
              <a:rPr lang="en-US" sz="2400" b="1" dirty="0" smtClean="0">
                <a:latin typeface="Arial" charset="0"/>
                <a:ea typeface="ＭＳ Ｐゴシック" charset="0"/>
                <a:cs typeface="ＭＳ Ｐゴシック" charset="0"/>
              </a:rPr>
              <a:t>Senators </a:t>
            </a:r>
            <a:r>
              <a:rPr lang="en-US" sz="2400" b="1" dirty="0">
                <a:latin typeface="Arial" charset="0"/>
                <a:ea typeface="ＭＳ Ｐゴシック" charset="0"/>
                <a:cs typeface="ＭＳ Ｐゴシック" charset="0"/>
              </a:rPr>
              <a:t>present concur </a:t>
            </a:r>
            <a:r>
              <a:rPr lang="en-US" sz="2400" dirty="0">
                <a:latin typeface="Arial" charset="0"/>
                <a:ea typeface="ＭＳ Ｐゴシック" charset="0"/>
                <a:cs typeface="ＭＳ Ｐゴシック" charset="0"/>
              </a:rPr>
              <a:t>. . . </a:t>
            </a:r>
            <a:r>
              <a:rPr lang="en-US" sz="2400" dirty="0" smtClean="0">
                <a:latin typeface="Arial" charset="0"/>
                <a:ea typeface="ＭＳ Ｐゴシック" charset="0"/>
                <a:cs typeface="ＭＳ Ｐゴシック" charset="0"/>
              </a:rPr>
              <a:t>“</a:t>
            </a:r>
          </a:p>
          <a:p>
            <a:pPr marL="0" indent="0">
              <a:buFontTx/>
              <a:buNone/>
              <a:defRPr/>
            </a:pPr>
            <a:endParaRPr lang="en-US" sz="2400" dirty="0">
              <a:latin typeface="Arial" charset="0"/>
              <a:ea typeface="ＭＳ Ｐゴシック" charset="0"/>
              <a:cs typeface="ＭＳ Ｐゴシック" charset="0"/>
            </a:endParaRPr>
          </a:p>
          <a:p>
            <a:pPr marL="0" indent="0">
              <a:buFontTx/>
              <a:buNone/>
              <a:defRPr/>
            </a:pPr>
            <a:r>
              <a:rPr lang="en-US" sz="2400" dirty="0" smtClean="0">
                <a:latin typeface="Arial" charset="0"/>
                <a:ea typeface="ＭＳ Ｐゴシック" charset="0"/>
                <a:cs typeface="ＭＳ Ｐゴシック" charset="0"/>
              </a:rPr>
              <a:t>Sense of the </a:t>
            </a:r>
            <a:r>
              <a:rPr lang="en-US" sz="2400" dirty="0" smtClean="0">
                <a:solidFill>
                  <a:srgbClr val="CB1E1E"/>
                </a:solidFill>
                <a:latin typeface="Arial" charset="0"/>
                <a:ea typeface="ＭＳ Ｐゴシック" charset="0"/>
                <a:cs typeface="ＭＳ Ｐゴシック" charset="0"/>
              </a:rPr>
              <a:t>Senate</a:t>
            </a:r>
            <a:r>
              <a:rPr lang="en-US" sz="2400" dirty="0" smtClean="0">
                <a:latin typeface="Arial" charset="0"/>
                <a:ea typeface="ＭＳ Ｐゴシック" charset="0"/>
                <a:cs typeface="ＭＳ Ｐゴシック" charset="0"/>
              </a:rPr>
              <a:t> Resolution: 1/20/15</a:t>
            </a:r>
            <a:endParaRPr lang="en-US" sz="2400" dirty="0">
              <a:latin typeface="Arial" charset="0"/>
              <a:ea typeface="ＭＳ Ｐゴシック" charset="0"/>
              <a:cs typeface="ＭＳ Ｐゴシック" charset="0"/>
            </a:endParaRPr>
          </a:p>
          <a:p>
            <a:pPr>
              <a:defRPr/>
            </a:pPr>
            <a:r>
              <a:rPr lang="en-US" sz="2400" dirty="0"/>
              <a:t>“Climate change is real and not a hoax” (98-1</a:t>
            </a:r>
            <a:r>
              <a:rPr lang="en-US" sz="2400" dirty="0" smtClean="0"/>
              <a:t>)</a:t>
            </a:r>
            <a:endParaRPr lang="en-US" sz="2400" dirty="0"/>
          </a:p>
          <a:p>
            <a:pPr>
              <a:defRPr/>
            </a:pPr>
            <a:r>
              <a:rPr lang="en-US" sz="2400" dirty="0"/>
              <a:t>“Climate change is real; and human activity significantly contributes to climate change.” </a:t>
            </a:r>
            <a:r>
              <a:rPr lang="en-US" sz="2400" b="1" dirty="0">
                <a:solidFill>
                  <a:srgbClr val="CB1E1E"/>
                </a:solidFill>
              </a:rPr>
              <a:t>(50-49)</a:t>
            </a:r>
            <a:endParaRPr lang="en-US" sz="1100" b="1" dirty="0">
              <a:solidFill>
                <a:srgbClr val="CB1E1E"/>
              </a:solidFill>
            </a:endParaRPr>
          </a:p>
          <a:p>
            <a:pPr marL="0" indent="0">
              <a:buFontTx/>
              <a:buNone/>
              <a:defRPr/>
            </a:pPr>
            <a:endParaRPr lang="en-US" sz="2400" dirty="0">
              <a:latin typeface="Arial" charset="0"/>
              <a:ea typeface="ＭＳ Ｐゴシック" charset="0"/>
              <a:cs typeface="ＭＳ Ｐゴシック" charset="0"/>
            </a:endParaRPr>
          </a:p>
        </p:txBody>
      </p:sp>
      <p:pic>
        <p:nvPicPr>
          <p:cNvPr id="2355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524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1295400" y="6259513"/>
            <a:ext cx="1097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660066"/>
                </a:solidFill>
              </a:rPr>
              <a:t>http://assets.inhabitat.com/wp-content/blogs.dir/1/files/2015/06/epa-map.jpg</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85800" y="152400"/>
            <a:ext cx="7772400" cy="1143000"/>
          </a:xfrm>
        </p:spPr>
        <p:txBody>
          <a:bodyPr/>
          <a:lstStyle/>
          <a:p>
            <a:r>
              <a:rPr lang="en-US" sz="3200" b="1">
                <a:solidFill>
                  <a:srgbClr val="000090"/>
                </a:solidFill>
                <a:latin typeface="Arial" charset="0"/>
                <a:ea typeface="ＭＳ Ｐゴシック" charset="0"/>
                <a:cs typeface="ＭＳ Ｐゴシック" charset="0"/>
              </a:rPr>
              <a:t>To what extent is President Obama’s Climate Commitment enforceable?</a:t>
            </a:r>
          </a:p>
        </p:txBody>
      </p:sp>
      <p:sp>
        <p:nvSpPr>
          <p:cNvPr id="3" name="Content Placeholder 2"/>
          <p:cNvSpPr>
            <a:spLocks noGrp="1"/>
          </p:cNvSpPr>
          <p:nvPr>
            <p:ph idx="1"/>
          </p:nvPr>
        </p:nvSpPr>
        <p:spPr>
          <a:xfrm>
            <a:off x="685800" y="1752600"/>
            <a:ext cx="7772400" cy="4114800"/>
          </a:xfrm>
        </p:spPr>
        <p:txBody>
          <a:bodyPr/>
          <a:lstStyle/>
          <a:p>
            <a:pPr marL="0" indent="0">
              <a:buFontTx/>
              <a:buNone/>
              <a:defRPr/>
            </a:pPr>
            <a:r>
              <a:rPr lang="en-US" sz="2400" dirty="0" smtClean="0"/>
              <a:t>In the absence of State and Congressional support, the Plan is being enforced through the Executive Branch via the Environmental Protection Agency (EPA).</a:t>
            </a:r>
          </a:p>
          <a:p>
            <a:pPr marL="0" indent="0">
              <a:buFontTx/>
              <a:buNone/>
              <a:defRPr/>
            </a:pPr>
            <a:endParaRPr lang="en-US" sz="2400" dirty="0"/>
          </a:p>
          <a:p>
            <a:pPr marL="0" indent="0">
              <a:buFontTx/>
              <a:buNone/>
              <a:defRPr/>
            </a:pPr>
            <a:r>
              <a:rPr lang="en-US" sz="2400" dirty="0" smtClean="0"/>
              <a:t>Challenges:</a:t>
            </a:r>
          </a:p>
          <a:p>
            <a:pPr>
              <a:defRPr/>
            </a:pPr>
            <a:r>
              <a:rPr lang="en-US" sz="2400" dirty="0" smtClean="0"/>
              <a:t>24 states have challenged the Clean Power Plan; Supreme Court has issued a ‘stay’ on                    EPA enforcement</a:t>
            </a:r>
          </a:p>
          <a:p>
            <a:pPr>
              <a:defRPr/>
            </a:pPr>
            <a:r>
              <a:rPr lang="en-US" sz="2400" dirty="0" smtClean="0"/>
              <a:t>The next President may choose not to              enforce.</a:t>
            </a:r>
            <a:endParaRPr lang="en-US" sz="2400" dirty="0"/>
          </a:p>
        </p:txBody>
      </p:sp>
      <p:pic>
        <p:nvPicPr>
          <p:cNvPr id="276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302125"/>
            <a:ext cx="2590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0988" y="1295400"/>
            <a:ext cx="251301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Picture 2"/>
          <p:cNvSpPr>
            <a:spLocks noChangeAspect="1"/>
          </p:cNvSpPr>
          <p:nvPr/>
        </p:nvSpPr>
        <p:spPr bwMode="auto">
          <a:xfrm>
            <a:off x="6858000" y="990600"/>
            <a:ext cx="22860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9" name="TextBox 3"/>
          <p:cNvSpPr txBox="1">
            <a:spLocks noChangeArrowheads="1"/>
          </p:cNvSpPr>
          <p:nvPr/>
        </p:nvSpPr>
        <p:spPr bwMode="auto">
          <a:xfrm>
            <a:off x="762000" y="152400"/>
            <a:ext cx="6773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000090"/>
                </a:solidFill>
              </a:rPr>
              <a:t>Donald Trump on Climate Change</a:t>
            </a:r>
          </a:p>
        </p:txBody>
      </p:sp>
      <p:sp>
        <p:nvSpPr>
          <p:cNvPr id="29700" name="TextBox 4"/>
          <p:cNvSpPr txBox="1">
            <a:spLocks noChangeArrowheads="1"/>
          </p:cNvSpPr>
          <p:nvPr/>
        </p:nvSpPr>
        <p:spPr bwMode="auto">
          <a:xfrm>
            <a:off x="304800" y="1366838"/>
            <a:ext cx="61722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“I believe in clean air. Immaculate air. But I don’t believe in climate change.”</a:t>
            </a:r>
          </a:p>
          <a:p>
            <a:endParaRPr lang="en-US" b="1" dirty="0"/>
          </a:p>
          <a:p>
            <a:r>
              <a:rPr lang="en-US" dirty="0"/>
              <a:t>“I believe there’s weather. I believe there’s change, and I believe it goes up and it goes down, and it goes up again. </a:t>
            </a:r>
            <a:endParaRPr lang="en-US" dirty="0" smtClean="0"/>
          </a:p>
          <a:p>
            <a:endParaRPr lang="en-US" dirty="0"/>
          </a:p>
          <a:p>
            <a:r>
              <a:rPr lang="en-US" dirty="0" smtClean="0"/>
              <a:t>And </a:t>
            </a:r>
            <a:r>
              <a:rPr lang="en-US" dirty="0"/>
              <a:t>it changes depending on years and centuries, but I am not a believer, and we have much bigger problems.”</a:t>
            </a:r>
          </a:p>
          <a:p>
            <a:endParaRPr lang="en-US" sz="2800" dirty="0"/>
          </a:p>
          <a:p>
            <a:endParaRPr lang="en-US" sz="2800" dirty="0"/>
          </a:p>
        </p:txBody>
      </p:sp>
      <p:sp>
        <p:nvSpPr>
          <p:cNvPr id="29701" name="Picture 1"/>
          <p:cNvSpPr>
            <a:spLocks noChangeAspect="1"/>
          </p:cNvSpPr>
          <p:nvPr/>
        </p:nvSpPr>
        <p:spPr bwMode="auto">
          <a:xfrm>
            <a:off x="6858000" y="3886200"/>
            <a:ext cx="23018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970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89663"/>
            <a:ext cx="1295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18189</TotalTime>
  <Words>6061</Words>
  <Application>Microsoft Macintosh PowerPoint</Application>
  <PresentationFormat>On-screen Show (4:3)</PresentationFormat>
  <Paragraphs>527</Paragraphs>
  <Slides>56</Slides>
  <Notes>49</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Blank Presentation</vt:lpstr>
      <vt:lpstr>PowerPoint Presentation</vt:lpstr>
      <vt:lpstr>PowerPoint Presentation</vt:lpstr>
      <vt:lpstr>PowerPoint Presentation</vt:lpstr>
      <vt:lpstr>PowerPoint Presentation</vt:lpstr>
      <vt:lpstr>PowerPoint Presentation</vt:lpstr>
      <vt:lpstr>The ‘treaty’ problem</vt:lpstr>
      <vt:lpstr>PowerPoint Presentation</vt:lpstr>
      <vt:lpstr>To what extent is President Obama’s Climate Commitment enforceable?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Growing divergence: climate models  vs surface temperature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Implications for the future:  II.  View emphasizing natural variability</vt:lpstr>
      <vt:lpstr>Why do scientists disagree?</vt:lpstr>
      <vt:lpstr>Is global warming dangerous?</vt:lpstr>
      <vt:lpstr>PowerPoint Presentation</vt:lpstr>
      <vt:lpstr>PowerPoint Presentation</vt:lpstr>
      <vt:lpstr>PowerPoint Presentation</vt:lpstr>
      <vt:lpstr>PowerPoint Presentation</vt:lpstr>
      <vt:lpstr>PowerPoint Presentation</vt:lpstr>
      <vt:lpstr>PowerPoint Presentation</vt:lpstr>
      <vt:lpstr>How should we respond to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for the energy sector</vt:lpstr>
      <vt:lpstr>Weather &amp; Climate Prediction for the Energy Sector  </vt:lpstr>
      <vt:lpstr>PowerPoint Presentation</vt:lpstr>
      <vt:lpstr>PowerPoint Presentation</vt:lpstr>
    </vt:vector>
  </TitlesOfParts>
  <Company>Peter Webster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Webster</dc:creator>
  <cp:lastModifiedBy>Judy</cp:lastModifiedBy>
  <cp:revision>623</cp:revision>
  <cp:lastPrinted>2015-06-05T23:44:41Z</cp:lastPrinted>
  <dcterms:created xsi:type="dcterms:W3CDTF">2014-09-14T13:35:30Z</dcterms:created>
  <dcterms:modified xsi:type="dcterms:W3CDTF">2016-05-11T18:31:30Z</dcterms:modified>
</cp:coreProperties>
</file>